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sldIdLst>
    <p:sldId id="256" r:id="rId5"/>
    <p:sldId id="257" r:id="rId6"/>
    <p:sldId id="264" r:id="rId7"/>
    <p:sldId id="260" r:id="rId8"/>
    <p:sldId id="262" r:id="rId9"/>
    <p:sldId id="265" r:id="rId10"/>
    <p:sldId id="270" r:id="rId11"/>
    <p:sldId id="258" r:id="rId12"/>
    <p:sldId id="271" r:id="rId13"/>
    <p:sldId id="272" r:id="rId14"/>
    <p:sldId id="273" r:id="rId15"/>
    <p:sldId id="274" r:id="rId16"/>
    <p:sldId id="275" r:id="rId17"/>
    <p:sldId id="269" r:id="rId18"/>
    <p:sldId id="276" r:id="rId19"/>
    <p:sldId id="277" r:id="rId20"/>
    <p:sldId id="281" r:id="rId21"/>
    <p:sldId id="278" r:id="rId22"/>
    <p:sldId id="279" r:id="rId23"/>
    <p:sldId id="263" r:id="rId24"/>
    <p:sldId id="28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06AF15-3240-AD67-52D4-6395FFA489A3}" v="3062" dt="2024-01-17T02:41:17.754"/>
    <p1510:client id="{4610020A-83F7-D049-9337-BFC5F97C5D39}" v="82" dt="2024-01-18T23:26:41.255"/>
    <p1510:client id="{FF2802EA-D4E5-49B3-828A-ED6242995312}" v="54" dt="2024-01-17T13:42:11.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F34B1A-4D6D-4E56-82F4-648ABAC8C59E}"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154514F4-E776-41E3-9306-613F72FD6295}">
      <dgm:prSet phldrT="[Text]" phldr="0"/>
      <dgm:spPr/>
      <dgm:t>
        <a:bodyPr/>
        <a:lstStyle/>
        <a:p>
          <a:pPr rtl="0"/>
          <a:r>
            <a:rPr lang="en-US" dirty="0">
              <a:latin typeface="Corbel" panose="020B0503020204020204"/>
            </a:rPr>
            <a:t>EMS Calls </a:t>
          </a:r>
          <a:endParaRPr lang="en-US" dirty="0"/>
        </a:p>
      </dgm:t>
    </dgm:pt>
    <dgm:pt modelId="{3F38642A-B13A-42CD-B2A0-1CD8385DA759}" type="parTrans" cxnId="{70EB5C2C-36EE-4B31-B873-A8BCE9F96803}">
      <dgm:prSet/>
      <dgm:spPr/>
      <dgm:t>
        <a:bodyPr/>
        <a:lstStyle/>
        <a:p>
          <a:endParaRPr lang="en-US"/>
        </a:p>
      </dgm:t>
    </dgm:pt>
    <dgm:pt modelId="{2DC211FD-5144-4A39-9CAF-D3A088679A35}" type="sibTrans" cxnId="{70EB5C2C-36EE-4B31-B873-A8BCE9F96803}">
      <dgm:prSet/>
      <dgm:spPr/>
      <dgm:t>
        <a:bodyPr/>
        <a:lstStyle/>
        <a:p>
          <a:endParaRPr lang="en-US"/>
        </a:p>
      </dgm:t>
    </dgm:pt>
    <dgm:pt modelId="{79EDFB91-5B65-4616-A4A2-DD788A0F6E6E}">
      <dgm:prSet phldrT="[Text]" phldr="0"/>
      <dgm:spPr/>
      <dgm:t>
        <a:bodyPr/>
        <a:lstStyle/>
        <a:p>
          <a:pPr rtl="0"/>
          <a:r>
            <a:rPr lang="en-US" dirty="0">
              <a:latin typeface="Corbel" panose="020B0503020204020204"/>
            </a:rPr>
            <a:t>Patient Arrives</a:t>
          </a:r>
          <a:endParaRPr lang="en-US" dirty="0"/>
        </a:p>
      </dgm:t>
    </dgm:pt>
    <dgm:pt modelId="{DA0C933F-3882-4963-92D7-B28F86FFC047}" type="parTrans" cxnId="{A6CDA71B-0797-45CA-A20E-FFE3E1386C59}">
      <dgm:prSet/>
      <dgm:spPr/>
      <dgm:t>
        <a:bodyPr/>
        <a:lstStyle/>
        <a:p>
          <a:endParaRPr lang="en-US"/>
        </a:p>
      </dgm:t>
    </dgm:pt>
    <dgm:pt modelId="{A508DE30-05AC-48BA-B3F0-D29E163E098F}" type="sibTrans" cxnId="{A6CDA71B-0797-45CA-A20E-FFE3E1386C59}">
      <dgm:prSet/>
      <dgm:spPr/>
      <dgm:t>
        <a:bodyPr/>
        <a:lstStyle/>
        <a:p>
          <a:endParaRPr lang="en-US"/>
        </a:p>
      </dgm:t>
    </dgm:pt>
    <dgm:pt modelId="{897501F1-3946-4C0B-BD43-8F167809E46C}">
      <dgm:prSet phldrT="[Text]" phldr="0"/>
      <dgm:spPr/>
      <dgm:t>
        <a:bodyPr/>
        <a:lstStyle/>
        <a:p>
          <a:r>
            <a:rPr lang="en-US" dirty="0">
              <a:latin typeface="Corbel" panose="020B0503020204020204"/>
            </a:rPr>
            <a:t>Registration</a:t>
          </a:r>
          <a:endParaRPr lang="en-US" dirty="0"/>
        </a:p>
      </dgm:t>
    </dgm:pt>
    <dgm:pt modelId="{5DC27F6C-7612-4FE9-B121-24C0D90BBE72}" type="parTrans" cxnId="{4B2ABFB1-ED5B-4F25-9BB0-FA2042DAC8DD}">
      <dgm:prSet/>
      <dgm:spPr/>
      <dgm:t>
        <a:bodyPr/>
        <a:lstStyle/>
        <a:p>
          <a:endParaRPr lang="en-US"/>
        </a:p>
      </dgm:t>
    </dgm:pt>
    <dgm:pt modelId="{5B66F30D-EE0B-4E96-AF6F-D73F19685A7B}" type="sibTrans" cxnId="{4B2ABFB1-ED5B-4F25-9BB0-FA2042DAC8DD}">
      <dgm:prSet/>
      <dgm:spPr/>
      <dgm:t>
        <a:bodyPr/>
        <a:lstStyle/>
        <a:p>
          <a:endParaRPr lang="en-US"/>
        </a:p>
      </dgm:t>
    </dgm:pt>
    <dgm:pt modelId="{C9DE2D75-D267-4BEA-956A-674564BA54DC}">
      <dgm:prSet phldrT="[Text]" phldr="0"/>
      <dgm:spPr/>
      <dgm:t>
        <a:bodyPr/>
        <a:lstStyle/>
        <a:p>
          <a:pPr rtl="0"/>
          <a:r>
            <a:rPr lang="en-US" dirty="0">
              <a:latin typeface="Corbel" panose="020B0503020204020204"/>
            </a:rPr>
            <a:t>Flow Desk</a:t>
          </a:r>
          <a:endParaRPr lang="en-US" dirty="0"/>
        </a:p>
      </dgm:t>
    </dgm:pt>
    <dgm:pt modelId="{8C4C36BB-0404-44C4-9C92-1B22CF842F91}" type="parTrans" cxnId="{CDC4E465-DDBE-430B-AFB3-0D59DC012935}">
      <dgm:prSet/>
      <dgm:spPr/>
      <dgm:t>
        <a:bodyPr/>
        <a:lstStyle/>
        <a:p>
          <a:endParaRPr lang="en-US"/>
        </a:p>
      </dgm:t>
    </dgm:pt>
    <dgm:pt modelId="{FBA17E04-EF00-4C62-9807-51B828BD3F90}" type="sibTrans" cxnId="{CDC4E465-DDBE-430B-AFB3-0D59DC012935}">
      <dgm:prSet/>
      <dgm:spPr/>
      <dgm:t>
        <a:bodyPr/>
        <a:lstStyle/>
        <a:p>
          <a:endParaRPr lang="en-US"/>
        </a:p>
      </dgm:t>
    </dgm:pt>
    <dgm:pt modelId="{E6E8A9B1-A6D2-41D3-8676-BCD5439CB40B}">
      <dgm:prSet phldrT="[Text]" phldr="0"/>
      <dgm:spPr/>
      <dgm:t>
        <a:bodyPr/>
        <a:lstStyle/>
        <a:p>
          <a:r>
            <a:rPr lang="en-US" dirty="0">
              <a:latin typeface="Corbel" panose="020B0503020204020204"/>
            </a:rPr>
            <a:t>Offload</a:t>
          </a:r>
          <a:endParaRPr lang="en-US" dirty="0"/>
        </a:p>
      </dgm:t>
    </dgm:pt>
    <dgm:pt modelId="{881B52FE-DA01-4DE0-8E86-EC4A06C80D3C}" type="parTrans" cxnId="{F7799171-6E12-4E76-9745-4A6B87275A47}">
      <dgm:prSet/>
      <dgm:spPr/>
      <dgm:t>
        <a:bodyPr/>
        <a:lstStyle/>
        <a:p>
          <a:endParaRPr lang="en-US"/>
        </a:p>
      </dgm:t>
    </dgm:pt>
    <dgm:pt modelId="{D5F45FC2-F05F-4540-A515-73C3FAC38BF0}" type="sibTrans" cxnId="{F7799171-6E12-4E76-9745-4A6B87275A47}">
      <dgm:prSet/>
      <dgm:spPr/>
      <dgm:t>
        <a:bodyPr/>
        <a:lstStyle/>
        <a:p>
          <a:endParaRPr lang="en-US"/>
        </a:p>
      </dgm:t>
    </dgm:pt>
    <dgm:pt modelId="{9CB6E3A6-EA36-482C-9842-3AC5FEFEA1F2}">
      <dgm:prSet phldr="0"/>
      <dgm:spPr/>
      <dgm:t>
        <a:bodyPr/>
        <a:lstStyle/>
        <a:p>
          <a:pPr rtl="0"/>
          <a:r>
            <a:rPr lang="en-US" dirty="0">
              <a:latin typeface="Corbel" panose="020B0503020204020204"/>
            </a:rPr>
            <a:t>Handoff &amp; Triage</a:t>
          </a:r>
        </a:p>
      </dgm:t>
    </dgm:pt>
    <dgm:pt modelId="{6AEAA91C-3D5E-437B-81F6-3DE608653365}" type="parTrans" cxnId="{F37557B3-67F8-41BC-88D3-BFAB50E94A17}">
      <dgm:prSet/>
      <dgm:spPr/>
    </dgm:pt>
    <dgm:pt modelId="{B9796DB1-F728-448C-B5BC-F6172184E010}" type="sibTrans" cxnId="{F37557B3-67F8-41BC-88D3-BFAB50E94A17}">
      <dgm:prSet/>
      <dgm:spPr/>
      <dgm:t>
        <a:bodyPr/>
        <a:lstStyle/>
        <a:p>
          <a:endParaRPr lang="en-US"/>
        </a:p>
      </dgm:t>
    </dgm:pt>
    <dgm:pt modelId="{9FFA918D-1787-4851-A3B5-FC8338AC1AA0}">
      <dgm:prSet phldr="0"/>
      <dgm:spPr/>
      <dgm:t>
        <a:bodyPr/>
        <a:lstStyle/>
        <a:p>
          <a:pPr rtl="0"/>
          <a:r>
            <a:rPr lang="en-US" dirty="0">
              <a:latin typeface="Corbel" panose="020B0503020204020204"/>
            </a:rPr>
            <a:t>Waiting Room vs. Pod Spot</a:t>
          </a:r>
        </a:p>
      </dgm:t>
    </dgm:pt>
    <dgm:pt modelId="{02C2DEA2-5EB0-4B02-8EA9-B37FB3D67AE3}" type="parTrans" cxnId="{D0D72F0F-72E2-496D-BFBD-CB689CBA2E07}">
      <dgm:prSet/>
      <dgm:spPr/>
    </dgm:pt>
    <dgm:pt modelId="{EE2DFEBA-37FA-4680-9C45-BAAD39D881EE}" type="sibTrans" cxnId="{D0D72F0F-72E2-496D-BFBD-CB689CBA2E07}">
      <dgm:prSet/>
      <dgm:spPr/>
      <dgm:t>
        <a:bodyPr/>
        <a:lstStyle/>
        <a:p>
          <a:endParaRPr lang="en-US"/>
        </a:p>
      </dgm:t>
    </dgm:pt>
    <dgm:pt modelId="{71FCF33D-886C-4045-89E8-01C114DFCFA6}">
      <dgm:prSet phldr="0"/>
      <dgm:spPr/>
      <dgm:t>
        <a:bodyPr/>
        <a:lstStyle/>
        <a:p>
          <a:pPr rtl="0"/>
          <a:r>
            <a:rPr lang="en-US" dirty="0">
              <a:latin typeface="Corbel" panose="020B0503020204020204"/>
            </a:rPr>
            <a:t>Vital Signs &amp; Orders</a:t>
          </a:r>
          <a:endParaRPr lang="en-US" dirty="0"/>
        </a:p>
      </dgm:t>
    </dgm:pt>
    <dgm:pt modelId="{780C95F8-0BB4-4271-91D6-D8727F86E912}" type="parTrans" cxnId="{0730297A-7276-4916-8DB9-88DC3B74F0B7}">
      <dgm:prSet/>
      <dgm:spPr/>
    </dgm:pt>
    <dgm:pt modelId="{EA2B6F9A-8CD3-4DE8-9346-D9FEBA95FFDF}" type="sibTrans" cxnId="{0730297A-7276-4916-8DB9-88DC3B74F0B7}">
      <dgm:prSet/>
      <dgm:spPr/>
      <dgm:t>
        <a:bodyPr/>
        <a:lstStyle/>
        <a:p>
          <a:endParaRPr lang="en-US"/>
        </a:p>
      </dgm:t>
    </dgm:pt>
    <dgm:pt modelId="{66922463-F4E5-4AD0-8421-1923CE567650}" type="pres">
      <dgm:prSet presAssocID="{C8F34B1A-4D6D-4E56-82F4-648ABAC8C59E}" presName="diagram" presStyleCnt="0">
        <dgm:presLayoutVars>
          <dgm:dir/>
          <dgm:resizeHandles val="exact"/>
        </dgm:presLayoutVars>
      </dgm:prSet>
      <dgm:spPr/>
    </dgm:pt>
    <dgm:pt modelId="{CAC08C67-E55C-4485-885C-D562946345E4}" type="pres">
      <dgm:prSet presAssocID="{154514F4-E776-41E3-9306-613F72FD6295}" presName="node" presStyleLbl="node1" presStyleIdx="0" presStyleCnt="8">
        <dgm:presLayoutVars>
          <dgm:bulletEnabled val="1"/>
        </dgm:presLayoutVars>
      </dgm:prSet>
      <dgm:spPr/>
    </dgm:pt>
    <dgm:pt modelId="{12717244-37C3-4A2A-B9C2-FF7ABADBEB7F}" type="pres">
      <dgm:prSet presAssocID="{2DC211FD-5144-4A39-9CAF-D3A088679A35}" presName="sibTrans" presStyleLbl="sibTrans2D1" presStyleIdx="0" presStyleCnt="7"/>
      <dgm:spPr/>
    </dgm:pt>
    <dgm:pt modelId="{B1C953CD-020D-4CC3-BEB3-A65480C24674}" type="pres">
      <dgm:prSet presAssocID="{2DC211FD-5144-4A39-9CAF-D3A088679A35}" presName="connectorText" presStyleLbl="sibTrans2D1" presStyleIdx="0" presStyleCnt="7"/>
      <dgm:spPr/>
    </dgm:pt>
    <dgm:pt modelId="{0A7637E4-445C-462B-8A61-2711BB6AA838}" type="pres">
      <dgm:prSet presAssocID="{79EDFB91-5B65-4616-A4A2-DD788A0F6E6E}" presName="node" presStyleLbl="node1" presStyleIdx="1" presStyleCnt="8">
        <dgm:presLayoutVars>
          <dgm:bulletEnabled val="1"/>
        </dgm:presLayoutVars>
      </dgm:prSet>
      <dgm:spPr/>
    </dgm:pt>
    <dgm:pt modelId="{D7814D8E-2F52-4F1E-8879-E07E1B310073}" type="pres">
      <dgm:prSet presAssocID="{A508DE30-05AC-48BA-B3F0-D29E163E098F}" presName="sibTrans" presStyleLbl="sibTrans2D1" presStyleIdx="1" presStyleCnt="7"/>
      <dgm:spPr/>
    </dgm:pt>
    <dgm:pt modelId="{DAE70B48-1EB5-41E2-B299-A298D13E4AD1}" type="pres">
      <dgm:prSet presAssocID="{A508DE30-05AC-48BA-B3F0-D29E163E098F}" presName="connectorText" presStyleLbl="sibTrans2D1" presStyleIdx="1" presStyleCnt="7"/>
      <dgm:spPr/>
    </dgm:pt>
    <dgm:pt modelId="{FE074938-F0BD-40E3-A0B4-CC3B727CA5AC}" type="pres">
      <dgm:prSet presAssocID="{897501F1-3946-4C0B-BD43-8F167809E46C}" presName="node" presStyleLbl="node1" presStyleIdx="2" presStyleCnt="8">
        <dgm:presLayoutVars>
          <dgm:bulletEnabled val="1"/>
        </dgm:presLayoutVars>
      </dgm:prSet>
      <dgm:spPr/>
    </dgm:pt>
    <dgm:pt modelId="{B3981A7A-246D-42F3-B73B-B9EF0C6920C8}" type="pres">
      <dgm:prSet presAssocID="{5B66F30D-EE0B-4E96-AF6F-D73F19685A7B}" presName="sibTrans" presStyleLbl="sibTrans2D1" presStyleIdx="2" presStyleCnt="7"/>
      <dgm:spPr/>
    </dgm:pt>
    <dgm:pt modelId="{9A4D46B4-605B-4EF3-B854-BE29E9E52B06}" type="pres">
      <dgm:prSet presAssocID="{5B66F30D-EE0B-4E96-AF6F-D73F19685A7B}" presName="connectorText" presStyleLbl="sibTrans2D1" presStyleIdx="2" presStyleCnt="7"/>
      <dgm:spPr/>
    </dgm:pt>
    <dgm:pt modelId="{D5E42F14-7BDA-4C6A-A9E6-B19E35F5D5F7}" type="pres">
      <dgm:prSet presAssocID="{C9DE2D75-D267-4BEA-956A-674564BA54DC}" presName="node" presStyleLbl="node1" presStyleIdx="3" presStyleCnt="8">
        <dgm:presLayoutVars>
          <dgm:bulletEnabled val="1"/>
        </dgm:presLayoutVars>
      </dgm:prSet>
      <dgm:spPr/>
    </dgm:pt>
    <dgm:pt modelId="{23F905FA-4768-4C89-A704-D487D63ACD0B}" type="pres">
      <dgm:prSet presAssocID="{FBA17E04-EF00-4C62-9807-51B828BD3F90}" presName="sibTrans" presStyleLbl="sibTrans2D1" presStyleIdx="3" presStyleCnt="7"/>
      <dgm:spPr/>
    </dgm:pt>
    <dgm:pt modelId="{9A545EE6-2A49-4310-AE66-843A161F2179}" type="pres">
      <dgm:prSet presAssocID="{FBA17E04-EF00-4C62-9807-51B828BD3F90}" presName="connectorText" presStyleLbl="sibTrans2D1" presStyleIdx="3" presStyleCnt="7"/>
      <dgm:spPr/>
    </dgm:pt>
    <dgm:pt modelId="{0D32DC45-046D-4AED-9706-4827654A017D}" type="pres">
      <dgm:prSet presAssocID="{E6E8A9B1-A6D2-41D3-8676-BCD5439CB40B}" presName="node" presStyleLbl="node1" presStyleIdx="4" presStyleCnt="8">
        <dgm:presLayoutVars>
          <dgm:bulletEnabled val="1"/>
        </dgm:presLayoutVars>
      </dgm:prSet>
      <dgm:spPr/>
    </dgm:pt>
    <dgm:pt modelId="{3BE15A5E-84F3-4328-8830-2C12C4F7A57D}" type="pres">
      <dgm:prSet presAssocID="{D5F45FC2-F05F-4540-A515-73C3FAC38BF0}" presName="sibTrans" presStyleLbl="sibTrans2D1" presStyleIdx="4" presStyleCnt="7"/>
      <dgm:spPr/>
    </dgm:pt>
    <dgm:pt modelId="{AD257599-A65C-42CD-ACE4-C9A4E7A1A49A}" type="pres">
      <dgm:prSet presAssocID="{D5F45FC2-F05F-4540-A515-73C3FAC38BF0}" presName="connectorText" presStyleLbl="sibTrans2D1" presStyleIdx="4" presStyleCnt="7"/>
      <dgm:spPr/>
    </dgm:pt>
    <dgm:pt modelId="{CCAF8E2D-BD8A-4771-BEEA-7AF74B607FA2}" type="pres">
      <dgm:prSet presAssocID="{9CB6E3A6-EA36-482C-9842-3AC5FEFEA1F2}" presName="node" presStyleLbl="node1" presStyleIdx="5" presStyleCnt="8">
        <dgm:presLayoutVars>
          <dgm:bulletEnabled val="1"/>
        </dgm:presLayoutVars>
      </dgm:prSet>
      <dgm:spPr/>
    </dgm:pt>
    <dgm:pt modelId="{795666F0-683C-4970-89B6-15D9448B3829}" type="pres">
      <dgm:prSet presAssocID="{B9796DB1-F728-448C-B5BC-F6172184E010}" presName="sibTrans" presStyleLbl="sibTrans2D1" presStyleIdx="5" presStyleCnt="7"/>
      <dgm:spPr/>
    </dgm:pt>
    <dgm:pt modelId="{C1BB9CF7-D364-4170-AD17-7A196D14DB21}" type="pres">
      <dgm:prSet presAssocID="{B9796DB1-F728-448C-B5BC-F6172184E010}" presName="connectorText" presStyleLbl="sibTrans2D1" presStyleIdx="5" presStyleCnt="7"/>
      <dgm:spPr/>
    </dgm:pt>
    <dgm:pt modelId="{78F05037-BF8F-41A7-AD92-B198E6B26550}" type="pres">
      <dgm:prSet presAssocID="{71FCF33D-886C-4045-89E8-01C114DFCFA6}" presName="node" presStyleLbl="node1" presStyleIdx="6" presStyleCnt="8">
        <dgm:presLayoutVars>
          <dgm:bulletEnabled val="1"/>
        </dgm:presLayoutVars>
      </dgm:prSet>
      <dgm:spPr/>
    </dgm:pt>
    <dgm:pt modelId="{DBE9B18A-0AA9-48EE-91E9-31E22450BF3B}" type="pres">
      <dgm:prSet presAssocID="{EA2B6F9A-8CD3-4DE8-9346-D9FEBA95FFDF}" presName="sibTrans" presStyleLbl="sibTrans2D1" presStyleIdx="6" presStyleCnt="7"/>
      <dgm:spPr/>
    </dgm:pt>
    <dgm:pt modelId="{67584B5D-E149-4609-8174-E2FC649AF550}" type="pres">
      <dgm:prSet presAssocID="{EA2B6F9A-8CD3-4DE8-9346-D9FEBA95FFDF}" presName="connectorText" presStyleLbl="sibTrans2D1" presStyleIdx="6" presStyleCnt="7"/>
      <dgm:spPr/>
    </dgm:pt>
    <dgm:pt modelId="{B4CE2C12-E3C4-4422-B5BD-389422E03E5F}" type="pres">
      <dgm:prSet presAssocID="{9FFA918D-1787-4851-A3B5-FC8338AC1AA0}" presName="node" presStyleLbl="node1" presStyleIdx="7" presStyleCnt="8">
        <dgm:presLayoutVars>
          <dgm:bulletEnabled val="1"/>
        </dgm:presLayoutVars>
      </dgm:prSet>
      <dgm:spPr/>
    </dgm:pt>
  </dgm:ptLst>
  <dgm:cxnLst>
    <dgm:cxn modelId="{25B68900-FD12-44A5-9C18-919F1A2D3094}" type="presOf" srcId="{B9796DB1-F728-448C-B5BC-F6172184E010}" destId="{C1BB9CF7-D364-4170-AD17-7A196D14DB21}" srcOrd="1" destOrd="0" presId="urn:microsoft.com/office/officeart/2005/8/layout/process5"/>
    <dgm:cxn modelId="{38D84308-D7ED-4385-A4BE-98178197872A}" type="presOf" srcId="{5B66F30D-EE0B-4E96-AF6F-D73F19685A7B}" destId="{9A4D46B4-605B-4EF3-B854-BE29E9E52B06}" srcOrd="1" destOrd="0" presId="urn:microsoft.com/office/officeart/2005/8/layout/process5"/>
    <dgm:cxn modelId="{D0D72F0F-72E2-496D-BFBD-CB689CBA2E07}" srcId="{C8F34B1A-4D6D-4E56-82F4-648ABAC8C59E}" destId="{9FFA918D-1787-4851-A3B5-FC8338AC1AA0}" srcOrd="7" destOrd="0" parTransId="{02C2DEA2-5EB0-4B02-8EA9-B37FB3D67AE3}" sibTransId="{EE2DFEBA-37FA-4680-9C45-BAAD39D881EE}"/>
    <dgm:cxn modelId="{602AC310-0FE1-4518-B752-CED6254EB436}" type="presOf" srcId="{71FCF33D-886C-4045-89E8-01C114DFCFA6}" destId="{78F05037-BF8F-41A7-AD92-B198E6B26550}" srcOrd="0" destOrd="0" presId="urn:microsoft.com/office/officeart/2005/8/layout/process5"/>
    <dgm:cxn modelId="{7BF90915-F6AA-4334-822C-FBFA1EEB3ACC}" type="presOf" srcId="{9CB6E3A6-EA36-482C-9842-3AC5FEFEA1F2}" destId="{CCAF8E2D-BD8A-4771-BEEA-7AF74B607FA2}" srcOrd="0" destOrd="0" presId="urn:microsoft.com/office/officeart/2005/8/layout/process5"/>
    <dgm:cxn modelId="{A6CDA71B-0797-45CA-A20E-FFE3E1386C59}" srcId="{C8F34B1A-4D6D-4E56-82F4-648ABAC8C59E}" destId="{79EDFB91-5B65-4616-A4A2-DD788A0F6E6E}" srcOrd="1" destOrd="0" parTransId="{DA0C933F-3882-4963-92D7-B28F86FFC047}" sibTransId="{A508DE30-05AC-48BA-B3F0-D29E163E098F}"/>
    <dgm:cxn modelId="{8FE9EA1E-8B0A-4BB7-8646-EE0EE268E14A}" type="presOf" srcId="{D5F45FC2-F05F-4540-A515-73C3FAC38BF0}" destId="{AD257599-A65C-42CD-ACE4-C9A4E7A1A49A}" srcOrd="1" destOrd="0" presId="urn:microsoft.com/office/officeart/2005/8/layout/process5"/>
    <dgm:cxn modelId="{70EB5C2C-36EE-4B31-B873-A8BCE9F96803}" srcId="{C8F34B1A-4D6D-4E56-82F4-648ABAC8C59E}" destId="{154514F4-E776-41E3-9306-613F72FD6295}" srcOrd="0" destOrd="0" parTransId="{3F38642A-B13A-42CD-B2A0-1CD8385DA759}" sibTransId="{2DC211FD-5144-4A39-9CAF-D3A088679A35}"/>
    <dgm:cxn modelId="{68B16D30-A0C3-485C-AFE7-EBA73DEF9B49}" type="presOf" srcId="{D5F45FC2-F05F-4540-A515-73C3FAC38BF0}" destId="{3BE15A5E-84F3-4328-8830-2C12C4F7A57D}" srcOrd="0" destOrd="0" presId="urn:microsoft.com/office/officeart/2005/8/layout/process5"/>
    <dgm:cxn modelId="{E22D9C3D-9634-479C-BF2F-4AD58B910455}" type="presOf" srcId="{C8F34B1A-4D6D-4E56-82F4-648ABAC8C59E}" destId="{66922463-F4E5-4AD0-8421-1923CE567650}" srcOrd="0" destOrd="0" presId="urn:microsoft.com/office/officeart/2005/8/layout/process5"/>
    <dgm:cxn modelId="{D709385B-C159-457A-8DD4-11446297AA37}" type="presOf" srcId="{154514F4-E776-41E3-9306-613F72FD6295}" destId="{CAC08C67-E55C-4485-885C-D562946345E4}" srcOrd="0" destOrd="0" presId="urn:microsoft.com/office/officeart/2005/8/layout/process5"/>
    <dgm:cxn modelId="{CDC81F60-5A50-4526-B905-643418FFFFEC}" type="presOf" srcId="{9FFA918D-1787-4851-A3B5-FC8338AC1AA0}" destId="{B4CE2C12-E3C4-4422-B5BD-389422E03E5F}" srcOrd="0" destOrd="0" presId="urn:microsoft.com/office/officeart/2005/8/layout/process5"/>
    <dgm:cxn modelId="{CDC4E465-DDBE-430B-AFB3-0D59DC012935}" srcId="{C8F34B1A-4D6D-4E56-82F4-648ABAC8C59E}" destId="{C9DE2D75-D267-4BEA-956A-674564BA54DC}" srcOrd="3" destOrd="0" parTransId="{8C4C36BB-0404-44C4-9C92-1B22CF842F91}" sibTransId="{FBA17E04-EF00-4C62-9807-51B828BD3F90}"/>
    <dgm:cxn modelId="{F7799171-6E12-4E76-9745-4A6B87275A47}" srcId="{C8F34B1A-4D6D-4E56-82F4-648ABAC8C59E}" destId="{E6E8A9B1-A6D2-41D3-8676-BCD5439CB40B}" srcOrd="4" destOrd="0" parTransId="{881B52FE-DA01-4DE0-8E86-EC4A06C80D3C}" sibTransId="{D5F45FC2-F05F-4540-A515-73C3FAC38BF0}"/>
    <dgm:cxn modelId="{5D743372-F519-40D1-807C-7C10E028E05D}" type="presOf" srcId="{EA2B6F9A-8CD3-4DE8-9346-D9FEBA95FFDF}" destId="{67584B5D-E149-4609-8174-E2FC649AF550}" srcOrd="1" destOrd="0" presId="urn:microsoft.com/office/officeart/2005/8/layout/process5"/>
    <dgm:cxn modelId="{CBE8C052-D34A-4D45-A500-091097FF88CE}" type="presOf" srcId="{A508DE30-05AC-48BA-B3F0-D29E163E098F}" destId="{D7814D8E-2F52-4F1E-8879-E07E1B310073}" srcOrd="0" destOrd="0" presId="urn:microsoft.com/office/officeart/2005/8/layout/process5"/>
    <dgm:cxn modelId="{498F5679-137C-421F-9F0D-09F553A5055A}" type="presOf" srcId="{EA2B6F9A-8CD3-4DE8-9346-D9FEBA95FFDF}" destId="{DBE9B18A-0AA9-48EE-91E9-31E22450BF3B}" srcOrd="0" destOrd="0" presId="urn:microsoft.com/office/officeart/2005/8/layout/process5"/>
    <dgm:cxn modelId="{0730297A-7276-4916-8DB9-88DC3B74F0B7}" srcId="{C8F34B1A-4D6D-4E56-82F4-648ABAC8C59E}" destId="{71FCF33D-886C-4045-89E8-01C114DFCFA6}" srcOrd="6" destOrd="0" parTransId="{780C95F8-0BB4-4271-91D6-D8727F86E912}" sibTransId="{EA2B6F9A-8CD3-4DE8-9346-D9FEBA95FFDF}"/>
    <dgm:cxn modelId="{9D635481-1616-44E6-9C98-7CC1B3B6BB0A}" type="presOf" srcId="{2DC211FD-5144-4A39-9CAF-D3A088679A35}" destId="{B1C953CD-020D-4CC3-BEB3-A65480C24674}" srcOrd="1" destOrd="0" presId="urn:microsoft.com/office/officeart/2005/8/layout/process5"/>
    <dgm:cxn modelId="{85EDBB86-807E-4D46-AC14-21306CA868BE}" type="presOf" srcId="{B9796DB1-F728-448C-B5BC-F6172184E010}" destId="{795666F0-683C-4970-89B6-15D9448B3829}" srcOrd="0" destOrd="0" presId="urn:microsoft.com/office/officeart/2005/8/layout/process5"/>
    <dgm:cxn modelId="{F6825E93-9DC7-4079-A523-DE7E3B4814EA}" type="presOf" srcId="{5B66F30D-EE0B-4E96-AF6F-D73F19685A7B}" destId="{B3981A7A-246D-42F3-B73B-B9EF0C6920C8}" srcOrd="0" destOrd="0" presId="urn:microsoft.com/office/officeart/2005/8/layout/process5"/>
    <dgm:cxn modelId="{F2A28AAF-D841-4F24-B174-BCBC0F3B1C59}" type="presOf" srcId="{897501F1-3946-4C0B-BD43-8F167809E46C}" destId="{FE074938-F0BD-40E3-A0B4-CC3B727CA5AC}" srcOrd="0" destOrd="0" presId="urn:microsoft.com/office/officeart/2005/8/layout/process5"/>
    <dgm:cxn modelId="{4B2ABFB1-ED5B-4F25-9BB0-FA2042DAC8DD}" srcId="{C8F34B1A-4D6D-4E56-82F4-648ABAC8C59E}" destId="{897501F1-3946-4C0B-BD43-8F167809E46C}" srcOrd="2" destOrd="0" parTransId="{5DC27F6C-7612-4FE9-B121-24C0D90BBE72}" sibTransId="{5B66F30D-EE0B-4E96-AF6F-D73F19685A7B}"/>
    <dgm:cxn modelId="{45110DB3-F55C-4D8F-B9B2-B7C0CF2255B4}" type="presOf" srcId="{2DC211FD-5144-4A39-9CAF-D3A088679A35}" destId="{12717244-37C3-4A2A-B9C2-FF7ABADBEB7F}" srcOrd="0" destOrd="0" presId="urn:microsoft.com/office/officeart/2005/8/layout/process5"/>
    <dgm:cxn modelId="{F37557B3-67F8-41BC-88D3-BFAB50E94A17}" srcId="{C8F34B1A-4D6D-4E56-82F4-648ABAC8C59E}" destId="{9CB6E3A6-EA36-482C-9842-3AC5FEFEA1F2}" srcOrd="5" destOrd="0" parTransId="{6AEAA91C-3D5E-437B-81F6-3DE608653365}" sibTransId="{B9796DB1-F728-448C-B5BC-F6172184E010}"/>
    <dgm:cxn modelId="{F464A9B7-4520-4A2D-87A1-0B203BB997D2}" type="presOf" srcId="{FBA17E04-EF00-4C62-9807-51B828BD3F90}" destId="{9A545EE6-2A49-4310-AE66-843A161F2179}" srcOrd="1" destOrd="0" presId="urn:microsoft.com/office/officeart/2005/8/layout/process5"/>
    <dgm:cxn modelId="{6E57A7EB-136A-4AE5-8A26-D2F8A447A1D4}" type="presOf" srcId="{E6E8A9B1-A6D2-41D3-8676-BCD5439CB40B}" destId="{0D32DC45-046D-4AED-9706-4827654A017D}" srcOrd="0" destOrd="0" presId="urn:microsoft.com/office/officeart/2005/8/layout/process5"/>
    <dgm:cxn modelId="{B75F29F4-5649-4E64-9A17-421DB2A0BEE2}" type="presOf" srcId="{A508DE30-05AC-48BA-B3F0-D29E163E098F}" destId="{DAE70B48-1EB5-41E2-B299-A298D13E4AD1}" srcOrd="1" destOrd="0" presId="urn:microsoft.com/office/officeart/2005/8/layout/process5"/>
    <dgm:cxn modelId="{68705BF4-C198-4620-997E-F42F2859923A}" type="presOf" srcId="{FBA17E04-EF00-4C62-9807-51B828BD3F90}" destId="{23F905FA-4768-4C89-A704-D487D63ACD0B}" srcOrd="0" destOrd="0" presId="urn:microsoft.com/office/officeart/2005/8/layout/process5"/>
    <dgm:cxn modelId="{488E14F6-D743-4C5B-999A-52B37DB1F63F}" type="presOf" srcId="{C9DE2D75-D267-4BEA-956A-674564BA54DC}" destId="{D5E42F14-7BDA-4C6A-A9E6-B19E35F5D5F7}" srcOrd="0" destOrd="0" presId="urn:microsoft.com/office/officeart/2005/8/layout/process5"/>
    <dgm:cxn modelId="{BDFBE5F6-7724-4F37-83D1-07CE99073D38}" type="presOf" srcId="{79EDFB91-5B65-4616-A4A2-DD788A0F6E6E}" destId="{0A7637E4-445C-462B-8A61-2711BB6AA838}" srcOrd="0" destOrd="0" presId="urn:microsoft.com/office/officeart/2005/8/layout/process5"/>
    <dgm:cxn modelId="{BD91B36D-B8D3-472F-8E3E-A4C660995A32}" type="presParOf" srcId="{66922463-F4E5-4AD0-8421-1923CE567650}" destId="{CAC08C67-E55C-4485-885C-D562946345E4}" srcOrd="0" destOrd="0" presId="urn:microsoft.com/office/officeart/2005/8/layout/process5"/>
    <dgm:cxn modelId="{006A3ED6-7386-4782-9B86-63D32BCFF42B}" type="presParOf" srcId="{66922463-F4E5-4AD0-8421-1923CE567650}" destId="{12717244-37C3-4A2A-B9C2-FF7ABADBEB7F}" srcOrd="1" destOrd="0" presId="urn:microsoft.com/office/officeart/2005/8/layout/process5"/>
    <dgm:cxn modelId="{F4EE23F2-A31A-4570-A528-0951DDD33BE0}" type="presParOf" srcId="{12717244-37C3-4A2A-B9C2-FF7ABADBEB7F}" destId="{B1C953CD-020D-4CC3-BEB3-A65480C24674}" srcOrd="0" destOrd="0" presId="urn:microsoft.com/office/officeart/2005/8/layout/process5"/>
    <dgm:cxn modelId="{2F9CBCBC-A678-42DB-A967-FCA79D959510}" type="presParOf" srcId="{66922463-F4E5-4AD0-8421-1923CE567650}" destId="{0A7637E4-445C-462B-8A61-2711BB6AA838}" srcOrd="2" destOrd="0" presId="urn:microsoft.com/office/officeart/2005/8/layout/process5"/>
    <dgm:cxn modelId="{7F9CB265-AE90-44A7-906D-D55F1F659B55}" type="presParOf" srcId="{66922463-F4E5-4AD0-8421-1923CE567650}" destId="{D7814D8E-2F52-4F1E-8879-E07E1B310073}" srcOrd="3" destOrd="0" presId="urn:microsoft.com/office/officeart/2005/8/layout/process5"/>
    <dgm:cxn modelId="{0CFD2792-EF54-4B07-89B1-385749EF2857}" type="presParOf" srcId="{D7814D8E-2F52-4F1E-8879-E07E1B310073}" destId="{DAE70B48-1EB5-41E2-B299-A298D13E4AD1}" srcOrd="0" destOrd="0" presId="urn:microsoft.com/office/officeart/2005/8/layout/process5"/>
    <dgm:cxn modelId="{8B19DD40-2853-45CC-8307-2CEF1C3C2EA5}" type="presParOf" srcId="{66922463-F4E5-4AD0-8421-1923CE567650}" destId="{FE074938-F0BD-40E3-A0B4-CC3B727CA5AC}" srcOrd="4" destOrd="0" presId="urn:microsoft.com/office/officeart/2005/8/layout/process5"/>
    <dgm:cxn modelId="{E71E6D9A-9FBA-42CC-B69D-631627C88BC8}" type="presParOf" srcId="{66922463-F4E5-4AD0-8421-1923CE567650}" destId="{B3981A7A-246D-42F3-B73B-B9EF0C6920C8}" srcOrd="5" destOrd="0" presId="urn:microsoft.com/office/officeart/2005/8/layout/process5"/>
    <dgm:cxn modelId="{E96D2915-A3C6-4D76-9B84-225427372116}" type="presParOf" srcId="{B3981A7A-246D-42F3-B73B-B9EF0C6920C8}" destId="{9A4D46B4-605B-4EF3-B854-BE29E9E52B06}" srcOrd="0" destOrd="0" presId="urn:microsoft.com/office/officeart/2005/8/layout/process5"/>
    <dgm:cxn modelId="{DD9394C8-FE91-4AF2-91B6-470CB2B918B4}" type="presParOf" srcId="{66922463-F4E5-4AD0-8421-1923CE567650}" destId="{D5E42F14-7BDA-4C6A-A9E6-B19E35F5D5F7}" srcOrd="6" destOrd="0" presId="urn:microsoft.com/office/officeart/2005/8/layout/process5"/>
    <dgm:cxn modelId="{FB9B030A-C79A-4E76-8E29-530383848D35}" type="presParOf" srcId="{66922463-F4E5-4AD0-8421-1923CE567650}" destId="{23F905FA-4768-4C89-A704-D487D63ACD0B}" srcOrd="7" destOrd="0" presId="urn:microsoft.com/office/officeart/2005/8/layout/process5"/>
    <dgm:cxn modelId="{4D4D1AEA-B580-4B77-99DC-A649EC03BC96}" type="presParOf" srcId="{23F905FA-4768-4C89-A704-D487D63ACD0B}" destId="{9A545EE6-2A49-4310-AE66-843A161F2179}" srcOrd="0" destOrd="0" presId="urn:microsoft.com/office/officeart/2005/8/layout/process5"/>
    <dgm:cxn modelId="{4F25B849-B69B-4A65-9CBD-CC48287EB152}" type="presParOf" srcId="{66922463-F4E5-4AD0-8421-1923CE567650}" destId="{0D32DC45-046D-4AED-9706-4827654A017D}" srcOrd="8" destOrd="0" presId="urn:microsoft.com/office/officeart/2005/8/layout/process5"/>
    <dgm:cxn modelId="{DD758145-9318-4871-B554-C0136D503B8A}" type="presParOf" srcId="{66922463-F4E5-4AD0-8421-1923CE567650}" destId="{3BE15A5E-84F3-4328-8830-2C12C4F7A57D}" srcOrd="9" destOrd="0" presId="urn:microsoft.com/office/officeart/2005/8/layout/process5"/>
    <dgm:cxn modelId="{99043F95-49DE-4BE9-B003-9A2BDF775A7F}" type="presParOf" srcId="{3BE15A5E-84F3-4328-8830-2C12C4F7A57D}" destId="{AD257599-A65C-42CD-ACE4-C9A4E7A1A49A}" srcOrd="0" destOrd="0" presId="urn:microsoft.com/office/officeart/2005/8/layout/process5"/>
    <dgm:cxn modelId="{9EB9317E-DD25-417B-BE25-A5057B33B9E6}" type="presParOf" srcId="{66922463-F4E5-4AD0-8421-1923CE567650}" destId="{CCAF8E2D-BD8A-4771-BEEA-7AF74B607FA2}" srcOrd="10" destOrd="0" presId="urn:microsoft.com/office/officeart/2005/8/layout/process5"/>
    <dgm:cxn modelId="{9423B53A-0A36-47C0-8451-DE0C4866BECE}" type="presParOf" srcId="{66922463-F4E5-4AD0-8421-1923CE567650}" destId="{795666F0-683C-4970-89B6-15D9448B3829}" srcOrd="11" destOrd="0" presId="urn:microsoft.com/office/officeart/2005/8/layout/process5"/>
    <dgm:cxn modelId="{DE7DD5F4-92AE-4D5E-BA36-81BE139BCEAB}" type="presParOf" srcId="{795666F0-683C-4970-89B6-15D9448B3829}" destId="{C1BB9CF7-D364-4170-AD17-7A196D14DB21}" srcOrd="0" destOrd="0" presId="urn:microsoft.com/office/officeart/2005/8/layout/process5"/>
    <dgm:cxn modelId="{4B4B6601-01B2-4A1B-8532-17E863101A92}" type="presParOf" srcId="{66922463-F4E5-4AD0-8421-1923CE567650}" destId="{78F05037-BF8F-41A7-AD92-B198E6B26550}" srcOrd="12" destOrd="0" presId="urn:microsoft.com/office/officeart/2005/8/layout/process5"/>
    <dgm:cxn modelId="{AA49D1B7-19CC-4B29-9D63-AE63D9CE1A8A}" type="presParOf" srcId="{66922463-F4E5-4AD0-8421-1923CE567650}" destId="{DBE9B18A-0AA9-48EE-91E9-31E22450BF3B}" srcOrd="13" destOrd="0" presId="urn:microsoft.com/office/officeart/2005/8/layout/process5"/>
    <dgm:cxn modelId="{DAD78BC9-1F5A-4575-A381-80B3F9F6B21F}" type="presParOf" srcId="{DBE9B18A-0AA9-48EE-91E9-31E22450BF3B}" destId="{67584B5D-E149-4609-8174-E2FC649AF550}" srcOrd="0" destOrd="0" presId="urn:microsoft.com/office/officeart/2005/8/layout/process5"/>
    <dgm:cxn modelId="{940BF420-A79B-4625-B3BA-6D29E0E48226}" type="presParOf" srcId="{66922463-F4E5-4AD0-8421-1923CE567650}" destId="{B4CE2C12-E3C4-4422-B5BD-389422E03E5F}" srcOrd="14" destOrd="0" presId="urn:microsoft.com/office/officeart/2005/8/layout/process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C08C67-E55C-4485-885C-D562946345E4}">
      <dsp:nvSpPr>
        <dsp:cNvPr id="0" name=""/>
        <dsp:cNvSpPr/>
      </dsp:nvSpPr>
      <dsp:spPr>
        <a:xfrm>
          <a:off x="6227" y="63042"/>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orbel" panose="020B0503020204020204"/>
            </a:rPr>
            <a:t>EMS Calls </a:t>
          </a:r>
          <a:endParaRPr lang="en-US" sz="2100" kern="1200" dirty="0"/>
        </a:p>
      </dsp:txBody>
      <dsp:txXfrm>
        <a:off x="38937" y="95752"/>
        <a:ext cx="1795897" cy="1051370"/>
      </dsp:txXfrm>
    </dsp:sp>
    <dsp:sp modelId="{12717244-37C3-4A2A-B9C2-FF7ABADBEB7F}">
      <dsp:nvSpPr>
        <dsp:cNvPr id="0" name=""/>
        <dsp:cNvSpPr/>
      </dsp:nvSpPr>
      <dsp:spPr>
        <a:xfrm>
          <a:off x="2031341" y="390633"/>
          <a:ext cx="394599" cy="4616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031341" y="482954"/>
        <a:ext cx="276219" cy="276964"/>
      </dsp:txXfrm>
    </dsp:sp>
    <dsp:sp modelId="{0A7637E4-445C-462B-8A61-2711BB6AA838}">
      <dsp:nvSpPr>
        <dsp:cNvPr id="0" name=""/>
        <dsp:cNvSpPr/>
      </dsp:nvSpPr>
      <dsp:spPr>
        <a:xfrm>
          <a:off x="2612072" y="63042"/>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orbel" panose="020B0503020204020204"/>
            </a:rPr>
            <a:t>Patient Arrives</a:t>
          </a:r>
          <a:endParaRPr lang="en-US" sz="2100" kern="1200" dirty="0"/>
        </a:p>
      </dsp:txBody>
      <dsp:txXfrm>
        <a:off x="2644782" y="95752"/>
        <a:ext cx="1795897" cy="1051370"/>
      </dsp:txXfrm>
    </dsp:sp>
    <dsp:sp modelId="{D7814D8E-2F52-4F1E-8879-E07E1B310073}">
      <dsp:nvSpPr>
        <dsp:cNvPr id="0" name=""/>
        <dsp:cNvSpPr/>
      </dsp:nvSpPr>
      <dsp:spPr>
        <a:xfrm>
          <a:off x="4637185" y="390633"/>
          <a:ext cx="394599" cy="4616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4637185" y="482954"/>
        <a:ext cx="276219" cy="276964"/>
      </dsp:txXfrm>
    </dsp:sp>
    <dsp:sp modelId="{FE074938-F0BD-40E3-A0B4-CC3B727CA5AC}">
      <dsp:nvSpPr>
        <dsp:cNvPr id="0" name=""/>
        <dsp:cNvSpPr/>
      </dsp:nvSpPr>
      <dsp:spPr>
        <a:xfrm>
          <a:off x="5217916" y="63042"/>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orbel" panose="020B0503020204020204"/>
            </a:rPr>
            <a:t>Registration</a:t>
          </a:r>
          <a:endParaRPr lang="en-US" sz="2100" kern="1200" dirty="0"/>
        </a:p>
      </dsp:txBody>
      <dsp:txXfrm>
        <a:off x="5250626" y="95752"/>
        <a:ext cx="1795897" cy="1051370"/>
      </dsp:txXfrm>
    </dsp:sp>
    <dsp:sp modelId="{B3981A7A-246D-42F3-B73B-B9EF0C6920C8}">
      <dsp:nvSpPr>
        <dsp:cNvPr id="0" name=""/>
        <dsp:cNvSpPr/>
      </dsp:nvSpPr>
      <dsp:spPr>
        <a:xfrm rot="5400000">
          <a:off x="5951276" y="1310124"/>
          <a:ext cx="394599" cy="4616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6010094" y="1343627"/>
        <a:ext cx="276964" cy="276219"/>
      </dsp:txXfrm>
    </dsp:sp>
    <dsp:sp modelId="{D5E42F14-7BDA-4C6A-A9E6-B19E35F5D5F7}">
      <dsp:nvSpPr>
        <dsp:cNvPr id="0" name=""/>
        <dsp:cNvSpPr/>
      </dsp:nvSpPr>
      <dsp:spPr>
        <a:xfrm>
          <a:off x="5217916" y="1924359"/>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orbel" panose="020B0503020204020204"/>
            </a:rPr>
            <a:t>Flow Desk</a:t>
          </a:r>
          <a:endParaRPr lang="en-US" sz="2100" kern="1200" dirty="0"/>
        </a:p>
      </dsp:txBody>
      <dsp:txXfrm>
        <a:off x="5250626" y="1957069"/>
        <a:ext cx="1795897" cy="1051370"/>
      </dsp:txXfrm>
    </dsp:sp>
    <dsp:sp modelId="{23F905FA-4768-4C89-A704-D487D63ACD0B}">
      <dsp:nvSpPr>
        <dsp:cNvPr id="0" name=""/>
        <dsp:cNvSpPr/>
      </dsp:nvSpPr>
      <dsp:spPr>
        <a:xfrm rot="10800000">
          <a:off x="4659521" y="2251951"/>
          <a:ext cx="394599" cy="4616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4777901" y="2344272"/>
        <a:ext cx="276219" cy="276964"/>
      </dsp:txXfrm>
    </dsp:sp>
    <dsp:sp modelId="{0D32DC45-046D-4AED-9706-4827654A017D}">
      <dsp:nvSpPr>
        <dsp:cNvPr id="0" name=""/>
        <dsp:cNvSpPr/>
      </dsp:nvSpPr>
      <dsp:spPr>
        <a:xfrm>
          <a:off x="2612072" y="1924359"/>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orbel" panose="020B0503020204020204"/>
            </a:rPr>
            <a:t>Offload</a:t>
          </a:r>
          <a:endParaRPr lang="en-US" sz="2100" kern="1200" dirty="0"/>
        </a:p>
      </dsp:txBody>
      <dsp:txXfrm>
        <a:off x="2644782" y="1957069"/>
        <a:ext cx="1795897" cy="1051370"/>
      </dsp:txXfrm>
    </dsp:sp>
    <dsp:sp modelId="{3BE15A5E-84F3-4328-8830-2C12C4F7A57D}">
      <dsp:nvSpPr>
        <dsp:cNvPr id="0" name=""/>
        <dsp:cNvSpPr/>
      </dsp:nvSpPr>
      <dsp:spPr>
        <a:xfrm rot="10800000">
          <a:off x="2053676" y="2251951"/>
          <a:ext cx="394599" cy="4616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2172056" y="2344272"/>
        <a:ext cx="276219" cy="276964"/>
      </dsp:txXfrm>
    </dsp:sp>
    <dsp:sp modelId="{CCAF8E2D-BD8A-4771-BEEA-7AF74B607FA2}">
      <dsp:nvSpPr>
        <dsp:cNvPr id="0" name=""/>
        <dsp:cNvSpPr/>
      </dsp:nvSpPr>
      <dsp:spPr>
        <a:xfrm>
          <a:off x="6227" y="1924359"/>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orbel" panose="020B0503020204020204"/>
            </a:rPr>
            <a:t>Handoff &amp; Triage</a:t>
          </a:r>
        </a:p>
      </dsp:txBody>
      <dsp:txXfrm>
        <a:off x="38937" y="1957069"/>
        <a:ext cx="1795897" cy="1051370"/>
      </dsp:txXfrm>
    </dsp:sp>
    <dsp:sp modelId="{795666F0-683C-4970-89B6-15D9448B3829}">
      <dsp:nvSpPr>
        <dsp:cNvPr id="0" name=""/>
        <dsp:cNvSpPr/>
      </dsp:nvSpPr>
      <dsp:spPr>
        <a:xfrm rot="5400000">
          <a:off x="739586" y="3171442"/>
          <a:ext cx="394599" cy="4616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798404" y="3204945"/>
        <a:ext cx="276964" cy="276219"/>
      </dsp:txXfrm>
    </dsp:sp>
    <dsp:sp modelId="{78F05037-BF8F-41A7-AD92-B198E6B26550}">
      <dsp:nvSpPr>
        <dsp:cNvPr id="0" name=""/>
        <dsp:cNvSpPr/>
      </dsp:nvSpPr>
      <dsp:spPr>
        <a:xfrm>
          <a:off x="6227" y="3785677"/>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orbel" panose="020B0503020204020204"/>
            </a:rPr>
            <a:t>Vital Signs &amp; Orders</a:t>
          </a:r>
          <a:endParaRPr lang="en-US" sz="2100" kern="1200" dirty="0"/>
        </a:p>
      </dsp:txBody>
      <dsp:txXfrm>
        <a:off x="38937" y="3818387"/>
        <a:ext cx="1795897" cy="1051370"/>
      </dsp:txXfrm>
    </dsp:sp>
    <dsp:sp modelId="{DBE9B18A-0AA9-48EE-91E9-31E22450BF3B}">
      <dsp:nvSpPr>
        <dsp:cNvPr id="0" name=""/>
        <dsp:cNvSpPr/>
      </dsp:nvSpPr>
      <dsp:spPr>
        <a:xfrm>
          <a:off x="2031341" y="4113269"/>
          <a:ext cx="394599" cy="4616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031341" y="4205590"/>
        <a:ext cx="276219" cy="276964"/>
      </dsp:txXfrm>
    </dsp:sp>
    <dsp:sp modelId="{B4CE2C12-E3C4-4422-B5BD-389422E03E5F}">
      <dsp:nvSpPr>
        <dsp:cNvPr id="0" name=""/>
        <dsp:cNvSpPr/>
      </dsp:nvSpPr>
      <dsp:spPr>
        <a:xfrm>
          <a:off x="2612072" y="3785677"/>
          <a:ext cx="1861317" cy="111679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orbel" panose="020B0503020204020204"/>
            </a:rPr>
            <a:t>Waiting Room vs. Pod Spot</a:t>
          </a:r>
        </a:p>
      </dsp:txBody>
      <dsp:txXfrm>
        <a:off x="2644782" y="3818387"/>
        <a:ext cx="1795897" cy="10513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a:xfrm>
            <a:off x="5332412" y="5883275"/>
            <a:ext cx="4324044" cy="365125"/>
          </a:xfrm>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92130868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F67352-1F24-4E18-9BBB-47251B909C1F}" type="datetimeFigureOut">
              <a:rPr lang="en-US" smtClean="0"/>
              <a:t>1/19/2024</a:t>
            </a:fld>
            <a:endParaRPr lang="en-US"/>
          </a:p>
        </p:txBody>
      </p:sp>
      <p:sp>
        <p:nvSpPr>
          <p:cNvPr id="6" name="Footer Placeholder 5"/>
          <p:cNvSpPr>
            <a:spLocks noGrp="1"/>
          </p:cNvSpPr>
          <p:nvPr>
            <p:ph type="ftr" sz="quarter" idx="11"/>
          </p:nvPr>
        </p:nvSpPr>
        <p:spPr/>
        <p:txBody>
          <a:bodyPr/>
          <a:lstStyle/>
          <a:p>
            <a:r>
              <a:rPr lang="en-US"/>
              <a:t> 01/24</a:t>
            </a:r>
          </a:p>
        </p:txBody>
      </p:sp>
      <p:sp>
        <p:nvSpPr>
          <p:cNvPr id="7" name="Slide Number Placeholder 6"/>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251417018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368127901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344279447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33473040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53467976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2589074154"/>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99873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739203882"/>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a:xfrm>
            <a:off x="10951856" y="5867131"/>
            <a:ext cx="551167" cy="365125"/>
          </a:xfrm>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1377671553"/>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F67352-1F24-4E18-9BBB-47251B909C1F}" type="datetimeFigureOut">
              <a:rPr lang="en-US" smtClean="0"/>
              <a:t>1/19/2024</a:t>
            </a:fld>
            <a:endParaRPr lang="en-US"/>
          </a:p>
        </p:txBody>
      </p:sp>
      <p:sp>
        <p:nvSpPr>
          <p:cNvPr id="5" name="Footer Placeholder 4"/>
          <p:cNvSpPr>
            <a:spLocks noGrp="1"/>
          </p:cNvSpPr>
          <p:nvPr>
            <p:ph type="ftr" sz="quarter" idx="11"/>
          </p:nvPr>
        </p:nvSpPr>
        <p:spPr/>
        <p:txBody>
          <a:bodyPr/>
          <a:lstStyle/>
          <a:p>
            <a:r>
              <a:rPr lang="en-US"/>
              <a:t> 01/24</a:t>
            </a:r>
          </a:p>
        </p:txBody>
      </p:sp>
      <p:sp>
        <p:nvSpPr>
          <p:cNvPr id="6" name="Slide Number Placeholder 5"/>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811718728"/>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F67352-1F24-4E18-9BBB-47251B909C1F}" type="datetimeFigureOut">
              <a:rPr lang="en-US" smtClean="0"/>
              <a:t>1/19/2024</a:t>
            </a:fld>
            <a:endParaRPr lang="en-US"/>
          </a:p>
        </p:txBody>
      </p:sp>
      <p:sp>
        <p:nvSpPr>
          <p:cNvPr id="6" name="Footer Placeholder 5"/>
          <p:cNvSpPr>
            <a:spLocks noGrp="1"/>
          </p:cNvSpPr>
          <p:nvPr>
            <p:ph type="ftr" sz="quarter" idx="11"/>
          </p:nvPr>
        </p:nvSpPr>
        <p:spPr/>
        <p:txBody>
          <a:bodyPr/>
          <a:lstStyle/>
          <a:p>
            <a:r>
              <a:rPr lang="en-US"/>
              <a:t> 01/24</a:t>
            </a:r>
          </a:p>
        </p:txBody>
      </p:sp>
      <p:sp>
        <p:nvSpPr>
          <p:cNvPr id="7" name="Slide Number Placeholder 6"/>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1585718948"/>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F67352-1F24-4E18-9BBB-47251B909C1F}" type="datetimeFigureOut">
              <a:rPr lang="en-US" smtClean="0"/>
              <a:t>1/19/2024</a:t>
            </a:fld>
            <a:endParaRPr lang="en-US"/>
          </a:p>
        </p:txBody>
      </p:sp>
      <p:sp>
        <p:nvSpPr>
          <p:cNvPr id="8" name="Footer Placeholder 7"/>
          <p:cNvSpPr>
            <a:spLocks noGrp="1"/>
          </p:cNvSpPr>
          <p:nvPr>
            <p:ph type="ftr" sz="quarter" idx="11"/>
          </p:nvPr>
        </p:nvSpPr>
        <p:spPr/>
        <p:txBody>
          <a:bodyPr/>
          <a:lstStyle/>
          <a:p>
            <a:r>
              <a:rPr lang="en-US"/>
              <a:t> 01/24</a:t>
            </a:r>
          </a:p>
        </p:txBody>
      </p:sp>
      <p:sp>
        <p:nvSpPr>
          <p:cNvPr id="9" name="Slide Number Placeholder 8"/>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92558365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F67352-1F24-4E18-9BBB-47251B909C1F}" type="datetimeFigureOut">
              <a:rPr lang="en-US" smtClean="0"/>
              <a:t>1/19/2024</a:t>
            </a:fld>
            <a:endParaRPr lang="en-US"/>
          </a:p>
        </p:txBody>
      </p:sp>
      <p:sp>
        <p:nvSpPr>
          <p:cNvPr id="4" name="Footer Placeholder 3"/>
          <p:cNvSpPr>
            <a:spLocks noGrp="1"/>
          </p:cNvSpPr>
          <p:nvPr>
            <p:ph type="ftr" sz="quarter" idx="11"/>
          </p:nvPr>
        </p:nvSpPr>
        <p:spPr/>
        <p:txBody>
          <a:bodyPr/>
          <a:lstStyle/>
          <a:p>
            <a:r>
              <a:rPr lang="en-US"/>
              <a:t> 01/24</a:t>
            </a:r>
          </a:p>
        </p:txBody>
      </p:sp>
      <p:sp>
        <p:nvSpPr>
          <p:cNvPr id="5" name="Slide Number Placeholder 4"/>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1378332547"/>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67352-1F24-4E18-9BBB-47251B909C1F}" type="datetimeFigureOut">
              <a:rPr lang="en-US" smtClean="0"/>
              <a:t>1/19/2024</a:t>
            </a:fld>
            <a:endParaRPr lang="en-US"/>
          </a:p>
        </p:txBody>
      </p:sp>
      <p:sp>
        <p:nvSpPr>
          <p:cNvPr id="3" name="Footer Placeholder 2"/>
          <p:cNvSpPr>
            <a:spLocks noGrp="1"/>
          </p:cNvSpPr>
          <p:nvPr>
            <p:ph type="ftr" sz="quarter" idx="11"/>
          </p:nvPr>
        </p:nvSpPr>
        <p:spPr/>
        <p:txBody>
          <a:bodyPr/>
          <a:lstStyle/>
          <a:p>
            <a:r>
              <a:rPr lang="en-US"/>
              <a:t> 01/24</a:t>
            </a:r>
          </a:p>
        </p:txBody>
      </p:sp>
      <p:sp>
        <p:nvSpPr>
          <p:cNvPr id="4" name="Slide Number Placeholder 3"/>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357517340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F67352-1F24-4E18-9BBB-47251B909C1F}" type="datetimeFigureOut">
              <a:rPr lang="en-US" smtClean="0"/>
              <a:t>1/19/2024</a:t>
            </a:fld>
            <a:endParaRPr lang="en-US"/>
          </a:p>
        </p:txBody>
      </p:sp>
      <p:sp>
        <p:nvSpPr>
          <p:cNvPr id="6" name="Footer Placeholder 5"/>
          <p:cNvSpPr>
            <a:spLocks noGrp="1"/>
          </p:cNvSpPr>
          <p:nvPr>
            <p:ph type="ftr" sz="quarter" idx="11"/>
          </p:nvPr>
        </p:nvSpPr>
        <p:spPr/>
        <p:txBody>
          <a:bodyPr/>
          <a:lstStyle/>
          <a:p>
            <a:r>
              <a:rPr lang="en-US"/>
              <a:t> 01/24</a:t>
            </a:r>
          </a:p>
        </p:txBody>
      </p:sp>
      <p:sp>
        <p:nvSpPr>
          <p:cNvPr id="7" name="Slide Number Placeholder 6"/>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4150295326"/>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F67352-1F24-4E18-9BBB-47251B909C1F}" type="datetimeFigureOut">
              <a:rPr lang="en-US" smtClean="0"/>
              <a:t>1/19/2024</a:t>
            </a:fld>
            <a:endParaRPr lang="en-US"/>
          </a:p>
        </p:txBody>
      </p:sp>
      <p:sp>
        <p:nvSpPr>
          <p:cNvPr id="6" name="Footer Placeholder 5"/>
          <p:cNvSpPr>
            <a:spLocks noGrp="1"/>
          </p:cNvSpPr>
          <p:nvPr>
            <p:ph type="ftr" sz="quarter" idx="11"/>
          </p:nvPr>
        </p:nvSpPr>
        <p:spPr/>
        <p:txBody>
          <a:bodyPr/>
          <a:lstStyle/>
          <a:p>
            <a:r>
              <a:rPr lang="en-US"/>
              <a:t> 01/24</a:t>
            </a:r>
          </a:p>
        </p:txBody>
      </p:sp>
      <p:sp>
        <p:nvSpPr>
          <p:cNvPr id="7" name="Slide Number Placeholder 6"/>
          <p:cNvSpPr>
            <a:spLocks noGrp="1"/>
          </p:cNvSpPr>
          <p:nvPr>
            <p:ph type="sldNum" sz="quarter" idx="12"/>
          </p:nvPr>
        </p:nvSpPr>
        <p:spPr/>
        <p:txBody>
          <a:bodyPr/>
          <a:lstStyle/>
          <a:p>
            <a:fld id="{9E8BC9AA-517D-45F5-8C48-91D01ACCE7D1}" type="slidenum">
              <a:rPr lang="en-US" smtClean="0"/>
              <a:t>‹#›</a:t>
            </a:fld>
            <a:endParaRPr lang="en-US"/>
          </a:p>
        </p:txBody>
      </p:sp>
    </p:spTree>
    <p:extLst>
      <p:ext uri="{BB962C8B-B14F-4D97-AF65-F5344CB8AC3E}">
        <p14:creationId xmlns:p14="http://schemas.microsoft.com/office/powerpoint/2010/main" val="392059821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EF67352-1F24-4E18-9BBB-47251B909C1F}" type="datetimeFigureOut">
              <a:rPr lang="en-US" smtClean="0"/>
              <a:t>1/19/2024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 01/24</a:t>
            </a: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E8BC9AA-517D-45F5-8C48-91D01ACCE7D1}" type="slidenum">
              <a:rPr lang="en-US" smtClean="0"/>
              <a:t>‹#›</a:t>
            </a:fld>
            <a:endParaRPr lang="en-US"/>
          </a:p>
        </p:txBody>
      </p:sp>
    </p:spTree>
    <p:extLst>
      <p:ext uri="{BB962C8B-B14F-4D97-AF65-F5344CB8AC3E}">
        <p14:creationId xmlns:p14="http://schemas.microsoft.com/office/powerpoint/2010/main" val="3259936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8.xml"/><Relationship Id="rId5" Type="http://schemas.openxmlformats.org/officeDocument/2006/relationships/image" Target="../media/image22.svg"/><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1.svg"/><Relationship Id="rId7" Type="http://schemas.openxmlformats.org/officeDocument/2006/relationships/diagramLayout" Target="../diagrams/layout1.xm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svg"/><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C6A4A-5D7B-CF60-6DE3-2A32CD03CC2F}"/>
              </a:ext>
            </a:extLst>
          </p:cNvPr>
          <p:cNvSpPr>
            <a:spLocks noGrp="1"/>
          </p:cNvSpPr>
          <p:nvPr>
            <p:ph type="ctrTitle"/>
          </p:nvPr>
        </p:nvSpPr>
        <p:spPr>
          <a:xfrm>
            <a:off x="2103444" y="261490"/>
            <a:ext cx="5925989" cy="3167510"/>
          </a:xfrm>
        </p:spPr>
        <p:txBody>
          <a:bodyPr anchor="b">
            <a:normAutofit/>
          </a:bodyPr>
          <a:lstStyle/>
          <a:p>
            <a:pPr algn="r"/>
            <a:r>
              <a:rPr lang="en-US" sz="9600" dirty="0"/>
              <a:t>Ambulance Intake </a:t>
            </a:r>
          </a:p>
        </p:txBody>
      </p:sp>
      <p:sp>
        <p:nvSpPr>
          <p:cNvPr id="3" name="Subtitle 2">
            <a:extLst>
              <a:ext uri="{FF2B5EF4-FFF2-40B4-BE49-F238E27FC236}">
                <a16:creationId xmlns:a16="http://schemas.microsoft.com/office/drawing/2014/main" id="{52AB4A9A-82EF-EAFA-E32E-B3FBCE6D6FCB}"/>
              </a:ext>
            </a:extLst>
          </p:cNvPr>
          <p:cNvSpPr>
            <a:spLocks noGrp="1"/>
          </p:cNvSpPr>
          <p:nvPr>
            <p:ph type="subTitle" idx="1"/>
          </p:nvPr>
        </p:nvSpPr>
        <p:spPr>
          <a:xfrm>
            <a:off x="965201" y="4582814"/>
            <a:ext cx="5925987" cy="1312657"/>
          </a:xfrm>
        </p:spPr>
        <p:txBody>
          <a:bodyPr anchor="t">
            <a:normAutofit/>
          </a:bodyPr>
          <a:lstStyle/>
          <a:p>
            <a:pPr algn="r"/>
            <a:endParaRPr lang="en-US"/>
          </a:p>
          <a:p>
            <a:pPr algn="r"/>
            <a:endParaRPr lang="en-US"/>
          </a:p>
        </p:txBody>
      </p:sp>
      <p:pic>
        <p:nvPicPr>
          <p:cNvPr id="5" name="Graphic 4" descr="Ambulance with solid fill">
            <a:extLst>
              <a:ext uri="{FF2B5EF4-FFF2-40B4-BE49-F238E27FC236}">
                <a16:creationId xmlns:a16="http://schemas.microsoft.com/office/drawing/2014/main" id="{A3A7EBD9-6466-EEAE-BD90-B5DC3846F3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9433" y="3338106"/>
            <a:ext cx="2489416" cy="2489416"/>
          </a:xfrm>
          <a:prstGeom prst="rect">
            <a:avLst/>
          </a:prstGeom>
        </p:spPr>
      </p:pic>
    </p:spTree>
    <p:extLst>
      <p:ext uri="{BB962C8B-B14F-4D97-AF65-F5344CB8AC3E}">
        <p14:creationId xmlns:p14="http://schemas.microsoft.com/office/powerpoint/2010/main" val="4109758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859643-E97A-F1D3-95CB-B133BFC5100B}"/>
              </a:ext>
            </a:extLst>
          </p:cNvPr>
          <p:cNvSpPr txBox="1"/>
          <p:nvPr/>
        </p:nvSpPr>
        <p:spPr>
          <a:xfrm>
            <a:off x="2845767" y="1483998"/>
            <a:ext cx="4856145"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Patient is brought to Registration desk for initiation of the registration process and the generation of the Patient's chart</a:t>
            </a:r>
            <a:endParaRPr lang="en-US"/>
          </a:p>
          <a:p>
            <a:endParaRPr lang="en-US" dirty="0"/>
          </a:p>
          <a:p>
            <a:pPr marL="285750" indent="-285750">
              <a:buFont typeface="Wingdings"/>
              <a:buChar char="v"/>
            </a:pPr>
            <a:r>
              <a:rPr lang="en-US" dirty="0"/>
              <a:t>Registration places patient band on Patient and prints a set of patient registrations labels.</a:t>
            </a:r>
          </a:p>
        </p:txBody>
      </p:sp>
      <p:sp>
        <p:nvSpPr>
          <p:cNvPr id="3" name="TextBox 2">
            <a:extLst>
              <a:ext uri="{FF2B5EF4-FFF2-40B4-BE49-F238E27FC236}">
                <a16:creationId xmlns:a16="http://schemas.microsoft.com/office/drawing/2014/main" id="{90FAA0FE-34F5-6ECA-74B3-98FE7C583773}"/>
              </a:ext>
            </a:extLst>
          </p:cNvPr>
          <p:cNvSpPr txBox="1"/>
          <p:nvPr/>
        </p:nvSpPr>
        <p:spPr>
          <a:xfrm>
            <a:off x="3384487" y="485515"/>
            <a:ext cx="318447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Registration</a:t>
            </a:r>
            <a:endParaRPr lang="en-US" sz="2400" b="1"/>
          </a:p>
        </p:txBody>
      </p:sp>
      <p:pic>
        <p:nvPicPr>
          <p:cNvPr id="4" name="Graphic 3" descr="Programmer female with solid fill">
            <a:extLst>
              <a:ext uri="{FF2B5EF4-FFF2-40B4-BE49-F238E27FC236}">
                <a16:creationId xmlns:a16="http://schemas.microsoft.com/office/drawing/2014/main" id="{F9670268-5A07-A211-FF18-234F1D1CF4E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88246" y="3779704"/>
            <a:ext cx="2098713" cy="2043628"/>
          </a:xfrm>
          <a:prstGeom prst="rect">
            <a:avLst/>
          </a:prstGeom>
        </p:spPr>
      </p:pic>
      <p:sp>
        <p:nvSpPr>
          <p:cNvPr id="6" name="Slide Number Placeholder 5">
            <a:extLst>
              <a:ext uri="{FF2B5EF4-FFF2-40B4-BE49-F238E27FC236}">
                <a16:creationId xmlns:a16="http://schemas.microsoft.com/office/drawing/2014/main" id="{93255C27-FAF1-3409-E65F-64AFF704A0E9}"/>
              </a:ext>
            </a:extLst>
          </p:cNvPr>
          <p:cNvSpPr>
            <a:spLocks noGrp="1"/>
          </p:cNvSpPr>
          <p:nvPr>
            <p:ph type="sldNum" sz="quarter" idx="12"/>
          </p:nvPr>
        </p:nvSpPr>
        <p:spPr/>
        <p:txBody>
          <a:bodyPr/>
          <a:lstStyle/>
          <a:p>
            <a:fld id="{9E8BC9AA-517D-45F5-8C48-91D01ACCE7D1}" type="slidenum">
              <a:rPr lang="en-US" smtClean="0"/>
              <a:t>10</a:t>
            </a:fld>
            <a:endParaRPr lang="en-US"/>
          </a:p>
        </p:txBody>
      </p:sp>
      <p:sp>
        <p:nvSpPr>
          <p:cNvPr id="5" name="Footer Placeholder 4">
            <a:extLst>
              <a:ext uri="{FF2B5EF4-FFF2-40B4-BE49-F238E27FC236}">
                <a16:creationId xmlns:a16="http://schemas.microsoft.com/office/drawing/2014/main" id="{7240FC1E-F1D6-DB23-8157-A0BE42B1C2DF}"/>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1221834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AF4C52-3298-7700-0EAF-128A9A8A44A3}"/>
              </a:ext>
            </a:extLst>
          </p:cNvPr>
          <p:cNvSpPr txBox="1"/>
          <p:nvPr/>
        </p:nvSpPr>
        <p:spPr>
          <a:xfrm>
            <a:off x="2449929" y="1505960"/>
            <a:ext cx="4412776"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After registration, EMS will bring the Patient to the Flow desk. </a:t>
            </a:r>
          </a:p>
          <a:p>
            <a:endParaRPr lang="en-US" dirty="0"/>
          </a:p>
          <a:p>
            <a:pPr marL="285750" indent="-285750">
              <a:buFont typeface="Wingdings"/>
              <a:buChar char="v"/>
            </a:pPr>
            <a:r>
              <a:rPr lang="en-US" dirty="0"/>
              <a:t>The Flow RN decides placement in the department for the patient. Flow RNs  should be following the pull to full method with the allowance to keep open a "crash bed."</a:t>
            </a:r>
          </a:p>
          <a:p>
            <a:endParaRPr lang="en-US" dirty="0"/>
          </a:p>
          <a:p>
            <a:pPr marL="285750" indent="-285750">
              <a:buFont typeface="Wingdings"/>
              <a:buChar char="v"/>
            </a:pPr>
            <a:r>
              <a:rPr lang="en-US" dirty="0"/>
              <a:t>If there is no spot available, the Patient will proceed to Ambulance Intake.</a:t>
            </a:r>
          </a:p>
        </p:txBody>
      </p:sp>
      <p:sp>
        <p:nvSpPr>
          <p:cNvPr id="3" name="TextBox 2">
            <a:extLst>
              <a:ext uri="{FF2B5EF4-FFF2-40B4-BE49-F238E27FC236}">
                <a16:creationId xmlns:a16="http://schemas.microsoft.com/office/drawing/2014/main" id="{B6849B84-99FE-7CF3-D750-074EE0A4CA08}"/>
              </a:ext>
            </a:extLst>
          </p:cNvPr>
          <p:cNvSpPr txBox="1"/>
          <p:nvPr/>
        </p:nvSpPr>
        <p:spPr>
          <a:xfrm>
            <a:off x="3499003" y="656112"/>
            <a:ext cx="176283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Flow Desk</a:t>
            </a:r>
            <a:endParaRPr lang="en-US" sz="2400" b="1"/>
          </a:p>
        </p:txBody>
      </p:sp>
      <p:pic>
        <p:nvPicPr>
          <p:cNvPr id="4" name="Graphic 1" descr="Stethoscope with solid fill">
            <a:extLst>
              <a:ext uri="{FF2B5EF4-FFF2-40B4-BE49-F238E27FC236}">
                <a16:creationId xmlns:a16="http://schemas.microsoft.com/office/drawing/2014/main" id="{2839CF59-F26D-B9DD-77D3-18C25788183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37932" y="1557970"/>
            <a:ext cx="1841652" cy="2016086"/>
          </a:xfrm>
          <a:prstGeom prst="rect">
            <a:avLst/>
          </a:prstGeom>
        </p:spPr>
      </p:pic>
      <p:sp>
        <p:nvSpPr>
          <p:cNvPr id="6" name="Slide Number Placeholder 5">
            <a:extLst>
              <a:ext uri="{FF2B5EF4-FFF2-40B4-BE49-F238E27FC236}">
                <a16:creationId xmlns:a16="http://schemas.microsoft.com/office/drawing/2014/main" id="{CCDE89AB-5EAD-045C-5B4F-197D36EB1975}"/>
              </a:ext>
            </a:extLst>
          </p:cNvPr>
          <p:cNvSpPr>
            <a:spLocks noGrp="1"/>
          </p:cNvSpPr>
          <p:nvPr>
            <p:ph type="sldNum" sz="quarter" idx="12"/>
          </p:nvPr>
        </p:nvSpPr>
        <p:spPr/>
        <p:txBody>
          <a:bodyPr/>
          <a:lstStyle/>
          <a:p>
            <a:fld id="{9E8BC9AA-517D-45F5-8C48-91D01ACCE7D1}" type="slidenum">
              <a:rPr lang="en-US" smtClean="0"/>
              <a:t>11</a:t>
            </a:fld>
            <a:endParaRPr lang="en-US"/>
          </a:p>
        </p:txBody>
      </p:sp>
      <p:sp>
        <p:nvSpPr>
          <p:cNvPr id="5" name="Footer Placeholder 4">
            <a:extLst>
              <a:ext uri="{FF2B5EF4-FFF2-40B4-BE49-F238E27FC236}">
                <a16:creationId xmlns:a16="http://schemas.microsoft.com/office/drawing/2014/main" id="{EA442FD2-68FF-9A47-15CE-9C359043DA77}"/>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373481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C22B10-D6C3-4BBB-A914-1748A1DC6D33}"/>
              </a:ext>
            </a:extLst>
          </p:cNvPr>
          <p:cNvSpPr txBox="1"/>
          <p:nvPr/>
        </p:nvSpPr>
        <p:spPr>
          <a:xfrm>
            <a:off x="2047163" y="1933433"/>
            <a:ext cx="4451994" cy="33547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Ambulance Intake RN Greets EMS personnel.</a:t>
            </a:r>
          </a:p>
          <a:p>
            <a:endParaRPr lang="en-US" dirty="0"/>
          </a:p>
          <a:p>
            <a:pPr marL="285750" indent="-285750">
              <a:buFont typeface="Wingdings"/>
              <a:buChar char="v"/>
            </a:pPr>
            <a:r>
              <a:rPr lang="en-US"/>
              <a:t>Together RN and EMS decide if patient can be </a:t>
            </a:r>
            <a:r>
              <a:rPr lang="en-US" dirty="0"/>
              <a:t>offloaded into a chair/ wheelchair or needs stretcher</a:t>
            </a:r>
          </a:p>
          <a:p>
            <a:r>
              <a:rPr lang="en-US" sz="1600" i="1" dirty="0"/>
              <a:t>*please keep in mind there is limited space for stretchers </a:t>
            </a:r>
          </a:p>
          <a:p>
            <a:endParaRPr lang="en-US" dirty="0"/>
          </a:p>
          <a:p>
            <a:pPr marL="285750" indent="-285750">
              <a:buFont typeface="Wingdings"/>
              <a:buChar char="v"/>
            </a:pPr>
            <a:r>
              <a:rPr lang="en-US" dirty="0"/>
              <a:t>Patient is offloaded</a:t>
            </a:r>
          </a:p>
          <a:p>
            <a:endParaRPr lang="en-US" dirty="0"/>
          </a:p>
          <a:p>
            <a:endParaRPr lang="en-US" dirty="0"/>
          </a:p>
        </p:txBody>
      </p:sp>
      <p:sp>
        <p:nvSpPr>
          <p:cNvPr id="3" name="TextBox 2">
            <a:extLst>
              <a:ext uri="{FF2B5EF4-FFF2-40B4-BE49-F238E27FC236}">
                <a16:creationId xmlns:a16="http://schemas.microsoft.com/office/drawing/2014/main" id="{92124D3F-1D02-93AD-6933-B6D1EBC89D9E}"/>
              </a:ext>
            </a:extLst>
          </p:cNvPr>
          <p:cNvSpPr txBox="1"/>
          <p:nvPr/>
        </p:nvSpPr>
        <p:spPr>
          <a:xfrm>
            <a:off x="2147561" y="805139"/>
            <a:ext cx="394647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 </a:t>
            </a:r>
            <a:r>
              <a:rPr lang="en-US" sz="3200" b="1" dirty="0"/>
              <a:t>Offload</a:t>
            </a:r>
          </a:p>
        </p:txBody>
      </p:sp>
      <p:pic>
        <p:nvPicPr>
          <p:cNvPr id="5" name="Content Placeholder 5" descr="A person standing in a room with beds&#10;&#10;Description automatically generated">
            <a:extLst>
              <a:ext uri="{FF2B5EF4-FFF2-40B4-BE49-F238E27FC236}">
                <a16:creationId xmlns:a16="http://schemas.microsoft.com/office/drawing/2014/main" id="{D1453643-F271-FF16-8DAE-04965B9B03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9371" y="1088698"/>
            <a:ext cx="3511654" cy="4651002"/>
          </a:xfrm>
          <a:prstGeom prst="rect">
            <a:avLst/>
          </a:prstGeom>
        </p:spPr>
      </p:pic>
      <p:sp>
        <p:nvSpPr>
          <p:cNvPr id="6" name="Slide Number Placeholder 5">
            <a:extLst>
              <a:ext uri="{FF2B5EF4-FFF2-40B4-BE49-F238E27FC236}">
                <a16:creationId xmlns:a16="http://schemas.microsoft.com/office/drawing/2014/main" id="{06380798-CA65-6F9C-74ED-F1521271B21F}"/>
              </a:ext>
            </a:extLst>
          </p:cNvPr>
          <p:cNvSpPr>
            <a:spLocks noGrp="1"/>
          </p:cNvSpPr>
          <p:nvPr>
            <p:ph type="sldNum" sz="quarter" idx="12"/>
          </p:nvPr>
        </p:nvSpPr>
        <p:spPr/>
        <p:txBody>
          <a:bodyPr/>
          <a:lstStyle/>
          <a:p>
            <a:fld id="{9E8BC9AA-517D-45F5-8C48-91D01ACCE7D1}" type="slidenum">
              <a:rPr lang="en-US" smtClean="0"/>
              <a:t>12</a:t>
            </a:fld>
            <a:endParaRPr lang="en-US"/>
          </a:p>
        </p:txBody>
      </p:sp>
      <p:sp>
        <p:nvSpPr>
          <p:cNvPr id="4" name="Footer Placeholder 3">
            <a:extLst>
              <a:ext uri="{FF2B5EF4-FFF2-40B4-BE49-F238E27FC236}">
                <a16:creationId xmlns:a16="http://schemas.microsoft.com/office/drawing/2014/main" id="{7710BFEE-225F-6DBD-4D2C-0F4520DD469E}"/>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1045135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F014F7-0CC0-A513-21D2-C47B29BE33C0}"/>
              </a:ext>
            </a:extLst>
          </p:cNvPr>
          <p:cNvSpPr txBox="1"/>
          <p:nvPr/>
        </p:nvSpPr>
        <p:spPr>
          <a:xfrm>
            <a:off x="2523960" y="1610174"/>
            <a:ext cx="6903492"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EMS gives report to Ambulance Intake RN.</a:t>
            </a:r>
          </a:p>
          <a:p>
            <a:endParaRPr lang="en-US" dirty="0"/>
          </a:p>
          <a:p>
            <a:pPr marL="285750" indent="-285750">
              <a:buFont typeface="Wingdings"/>
              <a:buChar char="v"/>
            </a:pPr>
            <a:r>
              <a:rPr lang="en-US" dirty="0">
                <a:ea typeface="+mn-lt"/>
                <a:cs typeface="+mn-lt"/>
              </a:rPr>
              <a:t>EMS leaves via the CT hallway to the "Bright Hallway" and out to </a:t>
            </a:r>
            <a:r>
              <a:rPr lang="en-US">
                <a:ea typeface="+mn-lt"/>
                <a:cs typeface="+mn-lt"/>
              </a:rPr>
              <a:t>the Ambulance Bay.</a:t>
            </a:r>
          </a:p>
          <a:p>
            <a:r>
              <a:rPr lang="en-US" dirty="0">
                <a:ea typeface="+mn-lt"/>
                <a:cs typeface="+mn-lt"/>
              </a:rPr>
              <a:t> </a:t>
            </a:r>
            <a:r>
              <a:rPr lang="en-US" i="1" dirty="0">
                <a:ea typeface="+mn-lt"/>
                <a:cs typeface="+mn-lt"/>
              </a:rPr>
              <a:t> </a:t>
            </a:r>
            <a:r>
              <a:rPr lang="en-US" sz="1600" i="1" dirty="0">
                <a:ea typeface="+mn-lt"/>
                <a:cs typeface="+mn-lt"/>
              </a:rPr>
              <a:t>*Please encourage EMS to exit this way to help prevent any congestion.  </a:t>
            </a:r>
          </a:p>
          <a:p>
            <a:endParaRPr lang="en-US" i="1" dirty="0"/>
          </a:p>
          <a:p>
            <a:pPr marL="285750" indent="-285750">
              <a:buFont typeface="Wingdings"/>
              <a:buChar char="v"/>
            </a:pPr>
            <a:r>
              <a:rPr lang="en-US" dirty="0"/>
              <a:t>RN enters in a FULL triage.</a:t>
            </a:r>
          </a:p>
          <a:p>
            <a:endParaRPr lang="en-US" dirty="0"/>
          </a:p>
          <a:p>
            <a:pPr marL="285750" indent="-285750">
              <a:buFont typeface="Wingdings"/>
              <a:buChar char="v"/>
            </a:pPr>
            <a:r>
              <a:rPr lang="en-US" dirty="0"/>
              <a:t>RN orders appropriate Triage orders based on the approved Standing Order list.</a:t>
            </a:r>
          </a:p>
          <a:p>
            <a:endParaRPr lang="en-US" dirty="0"/>
          </a:p>
        </p:txBody>
      </p:sp>
      <p:sp>
        <p:nvSpPr>
          <p:cNvPr id="3" name="TextBox 2">
            <a:extLst>
              <a:ext uri="{FF2B5EF4-FFF2-40B4-BE49-F238E27FC236}">
                <a16:creationId xmlns:a16="http://schemas.microsoft.com/office/drawing/2014/main" id="{82D34125-4954-CB50-F02C-5321DA28E354}"/>
              </a:ext>
            </a:extLst>
          </p:cNvPr>
          <p:cNvSpPr txBox="1"/>
          <p:nvPr/>
        </p:nvSpPr>
        <p:spPr>
          <a:xfrm>
            <a:off x="3814957" y="605984"/>
            <a:ext cx="390098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Patient Handoff  &amp; Triage</a:t>
            </a:r>
            <a:endParaRPr lang="en-US"/>
          </a:p>
        </p:txBody>
      </p:sp>
      <p:pic>
        <p:nvPicPr>
          <p:cNvPr id="5" name="Graphic 4" descr="Shoe footprints with solid fill">
            <a:extLst>
              <a:ext uri="{FF2B5EF4-FFF2-40B4-BE49-F238E27FC236}">
                <a16:creationId xmlns:a16="http://schemas.microsoft.com/office/drawing/2014/main" id="{3A6F7E85-618B-302D-CA91-C65FB97FB44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57692" y="4771222"/>
            <a:ext cx="914400" cy="914400"/>
          </a:xfrm>
          <a:prstGeom prst="rect">
            <a:avLst/>
          </a:prstGeom>
        </p:spPr>
      </p:pic>
      <p:pic>
        <p:nvPicPr>
          <p:cNvPr id="7" name="Graphic 6" descr="Shoe footprints with solid fill">
            <a:extLst>
              <a:ext uri="{FF2B5EF4-FFF2-40B4-BE49-F238E27FC236}">
                <a16:creationId xmlns:a16="http://schemas.microsoft.com/office/drawing/2014/main" id="{1629E748-8C82-38C8-5904-45319662DC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63554" y="3790391"/>
            <a:ext cx="914400" cy="914400"/>
          </a:xfrm>
          <a:prstGeom prst="rect">
            <a:avLst/>
          </a:prstGeom>
        </p:spPr>
      </p:pic>
      <p:pic>
        <p:nvPicPr>
          <p:cNvPr id="9" name="Graphic 8" descr="Shoe footprints with solid fill">
            <a:extLst>
              <a:ext uri="{FF2B5EF4-FFF2-40B4-BE49-F238E27FC236}">
                <a16:creationId xmlns:a16="http://schemas.microsoft.com/office/drawing/2014/main" id="{AD9B2EE1-4339-13E1-9900-15801EEBC3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63554" y="2715776"/>
            <a:ext cx="914400" cy="914400"/>
          </a:xfrm>
          <a:prstGeom prst="rect">
            <a:avLst/>
          </a:prstGeom>
        </p:spPr>
      </p:pic>
      <p:pic>
        <p:nvPicPr>
          <p:cNvPr id="11" name="Graphic 10" descr="Shoe footprints with solid fill">
            <a:extLst>
              <a:ext uri="{FF2B5EF4-FFF2-40B4-BE49-F238E27FC236}">
                <a16:creationId xmlns:a16="http://schemas.microsoft.com/office/drawing/2014/main" id="{598D649C-F6B6-5782-AB26-EDF8366660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53784" y="1719314"/>
            <a:ext cx="914400" cy="914400"/>
          </a:xfrm>
          <a:prstGeom prst="rect">
            <a:avLst/>
          </a:prstGeom>
        </p:spPr>
      </p:pic>
      <p:sp>
        <p:nvSpPr>
          <p:cNvPr id="6" name="Slide Number Placeholder 5">
            <a:extLst>
              <a:ext uri="{FF2B5EF4-FFF2-40B4-BE49-F238E27FC236}">
                <a16:creationId xmlns:a16="http://schemas.microsoft.com/office/drawing/2014/main" id="{09C61DF3-28C4-42F4-4056-25657C260961}"/>
              </a:ext>
            </a:extLst>
          </p:cNvPr>
          <p:cNvSpPr>
            <a:spLocks noGrp="1"/>
          </p:cNvSpPr>
          <p:nvPr>
            <p:ph type="sldNum" sz="quarter" idx="12"/>
          </p:nvPr>
        </p:nvSpPr>
        <p:spPr/>
        <p:txBody>
          <a:bodyPr/>
          <a:lstStyle/>
          <a:p>
            <a:fld id="{9E8BC9AA-517D-45F5-8C48-91D01ACCE7D1}" type="slidenum">
              <a:rPr lang="en-US" smtClean="0"/>
              <a:t>13</a:t>
            </a:fld>
            <a:endParaRPr lang="en-US"/>
          </a:p>
        </p:txBody>
      </p:sp>
      <p:sp>
        <p:nvSpPr>
          <p:cNvPr id="4" name="Footer Placeholder 3">
            <a:extLst>
              <a:ext uri="{FF2B5EF4-FFF2-40B4-BE49-F238E27FC236}">
                <a16:creationId xmlns:a16="http://schemas.microsoft.com/office/drawing/2014/main" id="{59D127C0-7EE5-A53E-4CA8-DF8FBB33B659}"/>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850148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03CDF-C5BD-01F0-2B46-B95513DD8B4F}"/>
              </a:ext>
            </a:extLst>
          </p:cNvPr>
          <p:cNvSpPr>
            <a:spLocks noGrp="1"/>
          </p:cNvSpPr>
          <p:nvPr>
            <p:ph type="title"/>
          </p:nvPr>
        </p:nvSpPr>
        <p:spPr>
          <a:xfrm>
            <a:off x="3827269" y="355933"/>
            <a:ext cx="3549121" cy="618781"/>
          </a:xfrm>
        </p:spPr>
        <p:txBody>
          <a:bodyPr>
            <a:normAutofit fontScale="90000"/>
          </a:bodyPr>
          <a:lstStyle/>
          <a:p>
            <a:r>
              <a:rPr lang="en-US" sz="4000" dirty="0"/>
              <a:t>EMS Exit</a:t>
            </a:r>
            <a:endParaRPr lang="en-US" dirty="0"/>
          </a:p>
        </p:txBody>
      </p:sp>
      <p:pic>
        <p:nvPicPr>
          <p:cNvPr id="5" name="Content Placeholder 4" descr="A hospital hallway with stretchers&#10;&#10;Description automatically generated">
            <a:extLst>
              <a:ext uri="{FF2B5EF4-FFF2-40B4-BE49-F238E27FC236}">
                <a16:creationId xmlns:a16="http://schemas.microsoft.com/office/drawing/2014/main" id="{55768591-1D89-001A-B82D-24E5B14056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99385" y="1656135"/>
            <a:ext cx="3471002" cy="4628003"/>
          </a:xfrm>
        </p:spPr>
      </p:pic>
      <p:pic>
        <p:nvPicPr>
          <p:cNvPr id="4" name="Picture 3" descr="A hallway with a chair and a door&#10;&#10;Description automatically generated">
            <a:extLst>
              <a:ext uri="{FF2B5EF4-FFF2-40B4-BE49-F238E27FC236}">
                <a16:creationId xmlns:a16="http://schemas.microsoft.com/office/drawing/2014/main" id="{A30128CC-1DA5-0BA7-D01D-6B999FA3C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602" y="1737517"/>
            <a:ext cx="3165798" cy="4460032"/>
          </a:xfrm>
          <a:prstGeom prst="rect">
            <a:avLst/>
          </a:prstGeom>
        </p:spPr>
      </p:pic>
      <p:sp>
        <p:nvSpPr>
          <p:cNvPr id="7" name="TextBox 6">
            <a:extLst>
              <a:ext uri="{FF2B5EF4-FFF2-40B4-BE49-F238E27FC236}">
                <a16:creationId xmlns:a16="http://schemas.microsoft.com/office/drawing/2014/main" id="{B4A2B189-8396-6E31-457F-6143CC620724}"/>
              </a:ext>
            </a:extLst>
          </p:cNvPr>
          <p:cNvSpPr txBox="1"/>
          <p:nvPr/>
        </p:nvSpPr>
        <p:spPr>
          <a:xfrm>
            <a:off x="2855204" y="1202674"/>
            <a:ext cx="144137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CT Hallway</a:t>
            </a:r>
          </a:p>
        </p:txBody>
      </p:sp>
      <p:sp>
        <p:nvSpPr>
          <p:cNvPr id="8" name="TextBox 7">
            <a:extLst>
              <a:ext uri="{FF2B5EF4-FFF2-40B4-BE49-F238E27FC236}">
                <a16:creationId xmlns:a16="http://schemas.microsoft.com/office/drawing/2014/main" id="{AC17EE35-18A6-870D-1C16-EF53A12889BE}"/>
              </a:ext>
            </a:extLst>
          </p:cNvPr>
          <p:cNvSpPr txBox="1"/>
          <p:nvPr/>
        </p:nvSpPr>
        <p:spPr>
          <a:xfrm>
            <a:off x="7197687" y="1202674"/>
            <a:ext cx="252469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"Bright" Hallway</a:t>
            </a:r>
          </a:p>
        </p:txBody>
      </p:sp>
      <p:pic>
        <p:nvPicPr>
          <p:cNvPr id="9" name="Graphic 8" descr="Arrow Right with solid fill">
            <a:extLst>
              <a:ext uri="{FF2B5EF4-FFF2-40B4-BE49-F238E27FC236}">
                <a16:creationId xmlns:a16="http://schemas.microsoft.com/office/drawing/2014/main" id="{3BDE5BA1-341C-50AC-9598-0B571302E94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38800" y="2971800"/>
            <a:ext cx="914400" cy="914400"/>
          </a:xfrm>
          <a:prstGeom prst="rect">
            <a:avLst/>
          </a:prstGeom>
        </p:spPr>
      </p:pic>
      <p:sp>
        <p:nvSpPr>
          <p:cNvPr id="6" name="Slide Number Placeholder 5">
            <a:extLst>
              <a:ext uri="{FF2B5EF4-FFF2-40B4-BE49-F238E27FC236}">
                <a16:creationId xmlns:a16="http://schemas.microsoft.com/office/drawing/2014/main" id="{030E0527-914B-0B6A-5E58-DC2689FD1E7F}"/>
              </a:ext>
            </a:extLst>
          </p:cNvPr>
          <p:cNvSpPr>
            <a:spLocks noGrp="1"/>
          </p:cNvSpPr>
          <p:nvPr>
            <p:ph type="sldNum" sz="quarter" idx="12"/>
          </p:nvPr>
        </p:nvSpPr>
        <p:spPr/>
        <p:txBody>
          <a:bodyPr/>
          <a:lstStyle/>
          <a:p>
            <a:fld id="{9E8BC9AA-517D-45F5-8C48-91D01ACCE7D1}" type="slidenum">
              <a:rPr lang="en-US" smtClean="0"/>
              <a:t>14</a:t>
            </a:fld>
            <a:endParaRPr lang="en-US"/>
          </a:p>
        </p:txBody>
      </p:sp>
      <p:sp>
        <p:nvSpPr>
          <p:cNvPr id="3" name="Footer Placeholder 2">
            <a:extLst>
              <a:ext uri="{FF2B5EF4-FFF2-40B4-BE49-F238E27FC236}">
                <a16:creationId xmlns:a16="http://schemas.microsoft.com/office/drawing/2014/main" id="{321D97FD-CD17-0F82-225A-5FB1B620938D}"/>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3570716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A4F0F15-2F79-133A-85E6-229D7154CF06}"/>
              </a:ext>
            </a:extLst>
          </p:cNvPr>
          <p:cNvSpPr txBox="1"/>
          <p:nvPr/>
        </p:nvSpPr>
        <p:spPr>
          <a:xfrm>
            <a:off x="2929336" y="2129653"/>
            <a:ext cx="6016388"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Tech obtains vital signs on the Patient while RN is receiving report.</a:t>
            </a:r>
          </a:p>
          <a:p>
            <a:endParaRPr lang="en-US" dirty="0"/>
          </a:p>
          <a:p>
            <a:pPr marL="285750" indent="-285750">
              <a:buFont typeface="Wingdings"/>
              <a:buChar char="v"/>
            </a:pPr>
            <a:r>
              <a:rPr lang="en-US" dirty="0"/>
              <a:t>RN communicates to ED Tech of orders placed.</a:t>
            </a:r>
          </a:p>
          <a:p>
            <a:endParaRPr lang="en-US" dirty="0"/>
          </a:p>
          <a:p>
            <a:pPr marL="285750" indent="-285750">
              <a:buFont typeface="Wingdings"/>
              <a:buChar char="v"/>
            </a:pPr>
            <a:r>
              <a:rPr lang="en-US" dirty="0"/>
              <a:t>ED Tech completes orders.</a:t>
            </a:r>
          </a:p>
          <a:p>
            <a:endParaRPr lang="en-US" i="1" dirty="0"/>
          </a:p>
          <a:p>
            <a:r>
              <a:rPr lang="en-US" i="1" dirty="0"/>
              <a:t>*EKGS will go to the </a:t>
            </a:r>
            <a:r>
              <a:rPr lang="en-US" i="1" u="sng" dirty="0"/>
              <a:t>North Pod Attending</a:t>
            </a:r>
            <a:r>
              <a:rPr lang="en-US" i="1" dirty="0"/>
              <a:t> to be reviewed.</a:t>
            </a:r>
            <a:r>
              <a:rPr lang="en-US" dirty="0"/>
              <a:t> </a:t>
            </a:r>
            <a:endParaRPr lang="en-US"/>
          </a:p>
        </p:txBody>
      </p:sp>
      <p:sp>
        <p:nvSpPr>
          <p:cNvPr id="3" name="TextBox 2">
            <a:extLst>
              <a:ext uri="{FF2B5EF4-FFF2-40B4-BE49-F238E27FC236}">
                <a16:creationId xmlns:a16="http://schemas.microsoft.com/office/drawing/2014/main" id="{89EB4650-2114-C2C6-6A09-B979D1064507}"/>
              </a:ext>
            </a:extLst>
          </p:cNvPr>
          <p:cNvSpPr txBox="1"/>
          <p:nvPr/>
        </p:nvSpPr>
        <p:spPr>
          <a:xfrm>
            <a:off x="3758614" y="851614"/>
            <a:ext cx="392373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Vital Signs &amp; Triage Orders</a:t>
            </a:r>
          </a:p>
        </p:txBody>
      </p:sp>
      <p:pic>
        <p:nvPicPr>
          <p:cNvPr id="5" name="Graphic 4" descr="Heart with pulse with solid fill">
            <a:extLst>
              <a:ext uri="{FF2B5EF4-FFF2-40B4-BE49-F238E27FC236}">
                <a16:creationId xmlns:a16="http://schemas.microsoft.com/office/drawing/2014/main" id="{A7ADAF4E-1022-7447-F367-6DEE69941DC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36824" y="5101728"/>
            <a:ext cx="1079653" cy="1052110"/>
          </a:xfrm>
          <a:prstGeom prst="rect">
            <a:avLst/>
          </a:prstGeom>
        </p:spPr>
      </p:pic>
      <p:sp>
        <p:nvSpPr>
          <p:cNvPr id="6" name="Slide Number Placeholder 5">
            <a:extLst>
              <a:ext uri="{FF2B5EF4-FFF2-40B4-BE49-F238E27FC236}">
                <a16:creationId xmlns:a16="http://schemas.microsoft.com/office/drawing/2014/main" id="{8F5C5C6F-B36A-C302-CB5B-DC1204E762BC}"/>
              </a:ext>
            </a:extLst>
          </p:cNvPr>
          <p:cNvSpPr>
            <a:spLocks noGrp="1"/>
          </p:cNvSpPr>
          <p:nvPr>
            <p:ph type="sldNum" sz="quarter" idx="12"/>
          </p:nvPr>
        </p:nvSpPr>
        <p:spPr/>
        <p:txBody>
          <a:bodyPr/>
          <a:lstStyle/>
          <a:p>
            <a:fld id="{9E8BC9AA-517D-45F5-8C48-91D01ACCE7D1}" type="slidenum">
              <a:rPr lang="en-US" smtClean="0"/>
              <a:t>15</a:t>
            </a:fld>
            <a:endParaRPr lang="en-US"/>
          </a:p>
        </p:txBody>
      </p:sp>
      <p:sp>
        <p:nvSpPr>
          <p:cNvPr id="4" name="Footer Placeholder 3">
            <a:extLst>
              <a:ext uri="{FF2B5EF4-FFF2-40B4-BE49-F238E27FC236}">
                <a16:creationId xmlns:a16="http://schemas.microsoft.com/office/drawing/2014/main" id="{8070B90B-0232-31D0-6A20-4CF3D225823A}"/>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380852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CACD50-44E2-70C6-C60B-A3292B167C0B}"/>
              </a:ext>
            </a:extLst>
          </p:cNvPr>
          <p:cNvSpPr txBox="1"/>
          <p:nvPr/>
        </p:nvSpPr>
        <p:spPr>
          <a:xfrm>
            <a:off x="2689266" y="235477"/>
            <a:ext cx="545910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Waiting Room vs Ambulance Intake</a:t>
            </a:r>
            <a:endParaRPr lang="en-US" b="1"/>
          </a:p>
        </p:txBody>
      </p:sp>
      <p:sp>
        <p:nvSpPr>
          <p:cNvPr id="3" name="TextBox 2">
            <a:extLst>
              <a:ext uri="{FF2B5EF4-FFF2-40B4-BE49-F238E27FC236}">
                <a16:creationId xmlns:a16="http://schemas.microsoft.com/office/drawing/2014/main" id="{E5AD5745-6898-8CA9-9AAA-01987A718582}"/>
              </a:ext>
            </a:extLst>
          </p:cNvPr>
          <p:cNvSpPr txBox="1"/>
          <p:nvPr/>
        </p:nvSpPr>
        <p:spPr>
          <a:xfrm>
            <a:off x="2211183" y="982200"/>
            <a:ext cx="6801134"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Once full triage is done, and all orders have been complete there will be a decision made by the RN if the patient is stable to transferred to the waiting room or if the patient is unstable and will need to stay in Ambulance Intake to wait for pod spot.</a:t>
            </a:r>
          </a:p>
          <a:p>
            <a:pPr marL="285750" indent="-285750">
              <a:buFont typeface="Wingdings"/>
              <a:buChar char="v"/>
            </a:pPr>
            <a:endParaRPr lang="en-US" dirty="0"/>
          </a:p>
          <a:p>
            <a:pPr marL="285750" indent="-285750">
              <a:buFont typeface="Wingdings"/>
              <a:buChar char="v"/>
            </a:pPr>
            <a:r>
              <a:rPr lang="en-US" dirty="0"/>
              <a:t>Stable patients will be escorted to the waiting by transport. RNs will need to communicate to transport to which patient is appropriate. </a:t>
            </a:r>
          </a:p>
          <a:p>
            <a:pPr marL="742950" lvl="1" indent="-285750">
              <a:buFont typeface="Wingdings"/>
              <a:buChar char="Ø"/>
            </a:pPr>
            <a:r>
              <a:rPr lang="en-US" dirty="0"/>
              <a:t>Patients will be brought down the CT hallway through the "Bright Hallway" to the Noonan Concourse and then enter the Waiting Room.</a:t>
            </a:r>
          </a:p>
          <a:p>
            <a:pPr marL="742950" lvl="1" indent="-285750">
              <a:buFont typeface="Wingdings"/>
              <a:buChar char="Ø"/>
            </a:pPr>
            <a:r>
              <a:rPr lang="en-US" dirty="0"/>
              <a:t>Being "deemed safe" is the judgement of the RN. The decision to move a patient to the waiting room can occur any time after the triage and orders are completed.</a:t>
            </a:r>
          </a:p>
          <a:p>
            <a:pPr marL="742950" lvl="1" indent="-285750">
              <a:buFont typeface="Wingdings"/>
              <a:buChar char="Ø"/>
            </a:pPr>
            <a:endParaRPr lang="en-US" dirty="0"/>
          </a:p>
          <a:p>
            <a:pPr marL="285750" indent="-285750">
              <a:buFont typeface="Wingdings"/>
              <a:buChar char="v"/>
            </a:pPr>
            <a:endParaRPr lang="en-US" dirty="0"/>
          </a:p>
          <a:p>
            <a:pPr marL="285750" indent="-285750">
              <a:buFont typeface="Wingdings"/>
              <a:buChar char="v"/>
            </a:pPr>
            <a:r>
              <a:rPr lang="en-US" dirty="0"/>
              <a:t>Patients are that deemed unstable to be in the Waiting Room will remain in Ambulance Intake. The RN will communicate with Flow the need for a Pod spot.</a:t>
            </a:r>
          </a:p>
        </p:txBody>
      </p:sp>
      <p:pic>
        <p:nvPicPr>
          <p:cNvPr id="4" name="Graphic 3" descr="Adhesive Bandage with solid fill">
            <a:extLst>
              <a:ext uri="{FF2B5EF4-FFF2-40B4-BE49-F238E27FC236}">
                <a16:creationId xmlns:a16="http://schemas.microsoft.com/office/drawing/2014/main" id="{773DFF3A-80C8-1A55-64AF-639BBE1002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06848" y="2035366"/>
            <a:ext cx="1768207" cy="1437701"/>
          </a:xfrm>
          <a:prstGeom prst="rect">
            <a:avLst/>
          </a:prstGeom>
        </p:spPr>
      </p:pic>
      <p:sp>
        <p:nvSpPr>
          <p:cNvPr id="6" name="Slide Number Placeholder 5">
            <a:extLst>
              <a:ext uri="{FF2B5EF4-FFF2-40B4-BE49-F238E27FC236}">
                <a16:creationId xmlns:a16="http://schemas.microsoft.com/office/drawing/2014/main" id="{839E2A70-8308-9036-154F-E686444E25CE}"/>
              </a:ext>
            </a:extLst>
          </p:cNvPr>
          <p:cNvSpPr>
            <a:spLocks noGrp="1"/>
          </p:cNvSpPr>
          <p:nvPr>
            <p:ph type="sldNum" sz="quarter" idx="12"/>
          </p:nvPr>
        </p:nvSpPr>
        <p:spPr/>
        <p:txBody>
          <a:bodyPr/>
          <a:lstStyle/>
          <a:p>
            <a:fld id="{9E8BC9AA-517D-45F5-8C48-91D01ACCE7D1}" type="slidenum">
              <a:rPr lang="en-US" smtClean="0"/>
              <a:t>16</a:t>
            </a:fld>
            <a:endParaRPr lang="en-US"/>
          </a:p>
        </p:txBody>
      </p:sp>
      <p:sp>
        <p:nvSpPr>
          <p:cNvPr id="5" name="Footer Placeholder 4">
            <a:extLst>
              <a:ext uri="{FF2B5EF4-FFF2-40B4-BE49-F238E27FC236}">
                <a16:creationId xmlns:a16="http://schemas.microsoft.com/office/drawing/2014/main" id="{0E499445-BE53-0F84-1589-66DAA54A07FF}"/>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2733742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D5BAEC-683C-5C36-BF78-F7F7D7FB785A}"/>
              </a:ext>
            </a:extLst>
          </p:cNvPr>
          <p:cNvSpPr txBox="1"/>
          <p:nvPr/>
        </p:nvSpPr>
        <p:spPr>
          <a:xfrm>
            <a:off x="3741761" y="773373"/>
            <a:ext cx="267268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Script</a:t>
            </a:r>
            <a:endParaRPr lang="en-US" sz="2400" b="1"/>
          </a:p>
        </p:txBody>
      </p:sp>
      <p:sp>
        <p:nvSpPr>
          <p:cNvPr id="3" name="TextBox 2">
            <a:extLst>
              <a:ext uri="{FF2B5EF4-FFF2-40B4-BE49-F238E27FC236}">
                <a16:creationId xmlns:a16="http://schemas.microsoft.com/office/drawing/2014/main" id="{43AEE71B-07DC-22B5-607F-2105A99FB718}"/>
              </a:ext>
            </a:extLst>
          </p:cNvPr>
          <p:cNvSpPr txBox="1"/>
          <p:nvPr/>
        </p:nvSpPr>
        <p:spPr>
          <a:xfrm>
            <a:off x="2502089" y="2001672"/>
            <a:ext cx="6414447"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We encourage the use of this script for those going to Waiting room...</a:t>
            </a:r>
          </a:p>
          <a:p>
            <a:endParaRPr lang="en-US" dirty="0"/>
          </a:p>
          <a:p>
            <a:r>
              <a:rPr lang="en-US" dirty="0"/>
              <a:t>"</a:t>
            </a:r>
          </a:p>
          <a:p>
            <a:endParaRPr lang="en-US" dirty="0"/>
          </a:p>
          <a:p>
            <a:endParaRPr lang="en-US" dirty="0"/>
          </a:p>
          <a:p>
            <a:endParaRPr lang="en-US" dirty="0"/>
          </a:p>
          <a:p>
            <a:endParaRPr lang="en-US" dirty="0"/>
          </a:p>
          <a:p>
            <a:endParaRPr lang="en-US" dirty="0"/>
          </a:p>
          <a:p>
            <a:endParaRPr lang="en-US" dirty="0"/>
          </a:p>
          <a:p>
            <a:r>
              <a:rPr lang="en-US" dirty="0"/>
              <a:t>This allows for all of us have the same message to the patient.</a:t>
            </a:r>
          </a:p>
        </p:txBody>
      </p:sp>
      <p:sp>
        <p:nvSpPr>
          <p:cNvPr id="5" name="Slide Number Placeholder 4">
            <a:extLst>
              <a:ext uri="{FF2B5EF4-FFF2-40B4-BE49-F238E27FC236}">
                <a16:creationId xmlns:a16="http://schemas.microsoft.com/office/drawing/2014/main" id="{5D485AA2-18ED-F6FA-DEFC-1A3C3197F99C}"/>
              </a:ext>
            </a:extLst>
          </p:cNvPr>
          <p:cNvSpPr>
            <a:spLocks noGrp="1"/>
          </p:cNvSpPr>
          <p:nvPr>
            <p:ph type="sldNum" sz="quarter" idx="12"/>
          </p:nvPr>
        </p:nvSpPr>
        <p:spPr/>
        <p:txBody>
          <a:bodyPr/>
          <a:lstStyle/>
          <a:p>
            <a:fld id="{9E8BC9AA-517D-45F5-8C48-91D01ACCE7D1}" type="slidenum">
              <a:rPr lang="en-US" smtClean="0"/>
              <a:t>17</a:t>
            </a:fld>
            <a:endParaRPr lang="en-US"/>
          </a:p>
        </p:txBody>
      </p:sp>
      <p:sp>
        <p:nvSpPr>
          <p:cNvPr id="4" name="Footer Placeholder 3">
            <a:extLst>
              <a:ext uri="{FF2B5EF4-FFF2-40B4-BE49-F238E27FC236}">
                <a16:creationId xmlns:a16="http://schemas.microsoft.com/office/drawing/2014/main" id="{29AAD5F2-97E0-A186-8882-D0F4D131F8ED}"/>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27835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ADA020-A4D3-CEE6-9A72-9D4B08955892}"/>
              </a:ext>
            </a:extLst>
          </p:cNvPr>
          <p:cNvSpPr txBox="1"/>
          <p:nvPr/>
        </p:nvSpPr>
        <p:spPr>
          <a:xfrm>
            <a:off x="1979248" y="152565"/>
            <a:ext cx="7054083"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t>Identifying Patients</a:t>
            </a:r>
          </a:p>
        </p:txBody>
      </p:sp>
      <p:sp>
        <p:nvSpPr>
          <p:cNvPr id="3" name="TextBox 2">
            <a:extLst>
              <a:ext uri="{FF2B5EF4-FFF2-40B4-BE49-F238E27FC236}">
                <a16:creationId xmlns:a16="http://schemas.microsoft.com/office/drawing/2014/main" id="{8C327EF0-9EFA-2483-1E0E-113C10E8803A}"/>
              </a:ext>
            </a:extLst>
          </p:cNvPr>
          <p:cNvSpPr txBox="1"/>
          <p:nvPr/>
        </p:nvSpPr>
        <p:spPr>
          <a:xfrm>
            <a:off x="1983177" y="2213023"/>
            <a:ext cx="2256978"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t>Patients in Ambulance Intake will be placed in the Ambulance Triage tab.</a:t>
            </a:r>
          </a:p>
        </p:txBody>
      </p:sp>
      <p:sp>
        <p:nvSpPr>
          <p:cNvPr id="4" name="TextBox 3">
            <a:extLst>
              <a:ext uri="{FF2B5EF4-FFF2-40B4-BE49-F238E27FC236}">
                <a16:creationId xmlns:a16="http://schemas.microsoft.com/office/drawing/2014/main" id="{BA6D3766-C0AF-86D9-0806-F96AAAF90032}"/>
              </a:ext>
            </a:extLst>
          </p:cNvPr>
          <p:cNvSpPr txBox="1"/>
          <p:nvPr/>
        </p:nvSpPr>
        <p:spPr>
          <a:xfrm>
            <a:off x="6840252" y="2079802"/>
            <a:ext cx="2940020"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t>Patients in the Waiting Room from Ambulance intake will be identifiable by the ambulance Icon</a:t>
            </a:r>
          </a:p>
        </p:txBody>
      </p:sp>
      <p:pic>
        <p:nvPicPr>
          <p:cNvPr id="5" name="Picture 4" descr="A purple and blue sign with white text&#10;&#10;Description automatically generated">
            <a:extLst>
              <a:ext uri="{FF2B5EF4-FFF2-40B4-BE49-F238E27FC236}">
                <a16:creationId xmlns:a16="http://schemas.microsoft.com/office/drawing/2014/main" id="{7054033B-C518-CD2E-B0EB-1C3ECE3A26D8}"/>
              </a:ext>
            </a:extLst>
          </p:cNvPr>
          <p:cNvPicPr>
            <a:picLocks noChangeAspect="1"/>
          </p:cNvPicPr>
          <p:nvPr/>
        </p:nvPicPr>
        <p:blipFill rotWithShape="1">
          <a:blip r:embed="rId2"/>
          <a:srcRect l="-471" t="-41758" r="941" b="42857"/>
          <a:stretch/>
        </p:blipFill>
        <p:spPr>
          <a:xfrm>
            <a:off x="1792714" y="2812212"/>
            <a:ext cx="2628281" cy="1114170"/>
          </a:xfrm>
          <a:prstGeom prst="rect">
            <a:avLst/>
          </a:prstGeom>
        </p:spPr>
      </p:pic>
      <p:pic>
        <p:nvPicPr>
          <p:cNvPr id="7" name="Picture 6" descr="A screenshot of a computer&#10;&#10;Description automatically generated">
            <a:extLst>
              <a:ext uri="{FF2B5EF4-FFF2-40B4-BE49-F238E27FC236}">
                <a16:creationId xmlns:a16="http://schemas.microsoft.com/office/drawing/2014/main" id="{58B101AB-05E9-9237-94BA-A7FE5A8AF813}"/>
              </a:ext>
            </a:extLst>
          </p:cNvPr>
          <p:cNvPicPr>
            <a:picLocks noChangeAspect="1"/>
          </p:cNvPicPr>
          <p:nvPr/>
        </p:nvPicPr>
        <p:blipFill>
          <a:blip r:embed="rId3"/>
          <a:stretch>
            <a:fillRect/>
          </a:stretch>
        </p:blipFill>
        <p:spPr>
          <a:xfrm>
            <a:off x="7850041" y="2863152"/>
            <a:ext cx="1181789" cy="3521955"/>
          </a:xfrm>
          <a:prstGeom prst="rect">
            <a:avLst/>
          </a:prstGeom>
        </p:spPr>
      </p:pic>
      <p:sp>
        <p:nvSpPr>
          <p:cNvPr id="8" name="TextBox 7">
            <a:extLst>
              <a:ext uri="{FF2B5EF4-FFF2-40B4-BE49-F238E27FC236}">
                <a16:creationId xmlns:a16="http://schemas.microsoft.com/office/drawing/2014/main" id="{15091B43-2A3E-ACC5-5DBA-6600F568618E}"/>
              </a:ext>
            </a:extLst>
          </p:cNvPr>
          <p:cNvSpPr txBox="1"/>
          <p:nvPr/>
        </p:nvSpPr>
        <p:spPr>
          <a:xfrm>
            <a:off x="6893245" y="1425438"/>
            <a:ext cx="271517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t> Patients in the </a:t>
            </a:r>
          </a:p>
          <a:p>
            <a:pPr algn="ctr"/>
            <a:r>
              <a:rPr lang="en-US" b="1" dirty="0"/>
              <a:t>Waiting Room </a:t>
            </a:r>
          </a:p>
        </p:txBody>
      </p:sp>
      <p:sp>
        <p:nvSpPr>
          <p:cNvPr id="9" name="TextBox 8">
            <a:extLst>
              <a:ext uri="{FF2B5EF4-FFF2-40B4-BE49-F238E27FC236}">
                <a16:creationId xmlns:a16="http://schemas.microsoft.com/office/drawing/2014/main" id="{688C9296-AEE4-EB03-475B-9D476066B1DF}"/>
              </a:ext>
            </a:extLst>
          </p:cNvPr>
          <p:cNvSpPr txBox="1"/>
          <p:nvPr/>
        </p:nvSpPr>
        <p:spPr>
          <a:xfrm>
            <a:off x="1981981" y="1518830"/>
            <a:ext cx="217213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t>Patients in Ambulance Intake</a:t>
            </a:r>
          </a:p>
        </p:txBody>
      </p:sp>
      <p:sp>
        <p:nvSpPr>
          <p:cNvPr id="10" name="Slide Number Placeholder 9">
            <a:extLst>
              <a:ext uri="{FF2B5EF4-FFF2-40B4-BE49-F238E27FC236}">
                <a16:creationId xmlns:a16="http://schemas.microsoft.com/office/drawing/2014/main" id="{4A9826B6-DF35-233C-0A9E-377FC72E4096}"/>
              </a:ext>
            </a:extLst>
          </p:cNvPr>
          <p:cNvSpPr>
            <a:spLocks noGrp="1"/>
          </p:cNvSpPr>
          <p:nvPr>
            <p:ph type="sldNum" sz="quarter" idx="12"/>
          </p:nvPr>
        </p:nvSpPr>
        <p:spPr/>
        <p:txBody>
          <a:bodyPr/>
          <a:lstStyle/>
          <a:p>
            <a:fld id="{9E8BC9AA-517D-45F5-8C48-91D01ACCE7D1}" type="slidenum">
              <a:rPr lang="en-US" smtClean="0"/>
              <a:t>18</a:t>
            </a:fld>
            <a:endParaRPr lang="en-US"/>
          </a:p>
        </p:txBody>
      </p:sp>
      <p:sp>
        <p:nvSpPr>
          <p:cNvPr id="6" name="Footer Placeholder 5">
            <a:extLst>
              <a:ext uri="{FF2B5EF4-FFF2-40B4-BE49-F238E27FC236}">
                <a16:creationId xmlns:a16="http://schemas.microsoft.com/office/drawing/2014/main" id="{A677D8C9-46D1-B07D-6054-50534308B81F}"/>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610546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6FF2FE-2DD2-ED0E-501B-9C4728D36469}"/>
              </a:ext>
            </a:extLst>
          </p:cNvPr>
          <p:cNvSpPr txBox="1"/>
          <p:nvPr/>
        </p:nvSpPr>
        <p:spPr>
          <a:xfrm>
            <a:off x="1725619" y="936992"/>
            <a:ext cx="9534084"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Please escalate to flow when …</a:t>
            </a:r>
            <a:endParaRPr lang="en-US"/>
          </a:p>
          <a:p>
            <a:r>
              <a:rPr lang="en-US" dirty="0"/>
              <a:t>        -The area is becoming congested</a:t>
            </a:r>
          </a:p>
          <a:p>
            <a:r>
              <a:rPr lang="en-US" dirty="0"/>
              <a:t>        -If a patient in Ambulance Intake is decompensating</a:t>
            </a:r>
          </a:p>
          <a:p>
            <a:r>
              <a:rPr lang="en-US" dirty="0"/>
              <a:t>       - If there is a need for additional staff or equipment</a:t>
            </a:r>
          </a:p>
          <a:p>
            <a:endParaRPr lang="en-US" dirty="0"/>
          </a:p>
          <a:p>
            <a:pPr marL="285750" indent="-285750">
              <a:buFont typeface="Wingdings"/>
              <a:buChar char="v"/>
            </a:pPr>
            <a:r>
              <a:rPr lang="en-US" dirty="0"/>
              <a:t>Do your best to keep this area moving to avoid any grid lock. </a:t>
            </a:r>
          </a:p>
          <a:p>
            <a:pPr marL="285750" indent="-285750">
              <a:buFont typeface="Wingdings"/>
              <a:buChar char="v"/>
            </a:pPr>
            <a:endParaRPr lang="en-US" dirty="0"/>
          </a:p>
          <a:p>
            <a:pPr marL="285750" indent="-285750">
              <a:buFont typeface="Wingdings"/>
              <a:buChar char="v"/>
            </a:pPr>
            <a:r>
              <a:rPr lang="en-US" dirty="0"/>
              <a:t>All MD escalations will go to the North Pod Attending</a:t>
            </a:r>
            <a:endParaRPr lang="en-US"/>
          </a:p>
          <a:p>
            <a:pPr marL="285750" indent="-285750">
              <a:buFont typeface="Wingdings"/>
              <a:buChar char="v"/>
            </a:pPr>
            <a:endParaRPr lang="en-US" dirty="0"/>
          </a:p>
          <a:p>
            <a:pPr marL="285750" indent="-285750">
              <a:buFont typeface="Wingdings"/>
              <a:buChar char="v"/>
            </a:pPr>
            <a:r>
              <a:rPr lang="en-US" dirty="0"/>
              <a:t>If a patient decompensates while in Ambulance Triage, the patient will be pulled into a Trauma Bay Room unless Flow is able to make an appropriate space for the patient in the Pod.</a:t>
            </a:r>
          </a:p>
          <a:p>
            <a:endParaRPr lang="en-US" dirty="0"/>
          </a:p>
          <a:p>
            <a:pPr marL="285750" indent="-285750">
              <a:buFont typeface="Wingdings"/>
              <a:buChar char="v"/>
            </a:pPr>
            <a:r>
              <a:rPr lang="en-US" dirty="0"/>
              <a:t>Due to the size of this area, patient safety and privacy, limit visitors that are not deemed "Caregivers." Please remember visitors can always visit once the Patient is given a spot in the department. </a:t>
            </a:r>
          </a:p>
          <a:p>
            <a:endParaRPr lang="en-US" dirty="0"/>
          </a:p>
          <a:p>
            <a:pPr marL="285750" indent="-285750">
              <a:buFont typeface="Wingdings"/>
              <a:buChar char="v"/>
            </a:pPr>
            <a:r>
              <a:rPr lang="en-US" dirty="0"/>
              <a:t>North Admin halls 1-5 will no longer </a:t>
            </a:r>
            <a:r>
              <a:rPr lang="en-US"/>
              <a:t>exists</a:t>
            </a:r>
            <a:r>
              <a:rPr lang="en-US" dirty="0"/>
              <a:t>.</a:t>
            </a:r>
          </a:p>
          <a:p>
            <a:endParaRPr lang="en-US" dirty="0"/>
          </a:p>
          <a:p>
            <a:endParaRPr lang="en-US" dirty="0"/>
          </a:p>
        </p:txBody>
      </p:sp>
      <p:sp>
        <p:nvSpPr>
          <p:cNvPr id="3" name="TextBox 2">
            <a:extLst>
              <a:ext uri="{FF2B5EF4-FFF2-40B4-BE49-F238E27FC236}">
                <a16:creationId xmlns:a16="http://schemas.microsoft.com/office/drawing/2014/main" id="{E30EF66A-8A55-8D61-D79B-9471CC3173A9}"/>
              </a:ext>
            </a:extLst>
          </p:cNvPr>
          <p:cNvSpPr txBox="1"/>
          <p:nvPr/>
        </p:nvSpPr>
        <p:spPr>
          <a:xfrm>
            <a:off x="2852825" y="329951"/>
            <a:ext cx="584579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t>Troubleshooting and then some....</a:t>
            </a:r>
          </a:p>
        </p:txBody>
      </p:sp>
      <p:sp>
        <p:nvSpPr>
          <p:cNvPr id="5" name="Slide Number Placeholder 4">
            <a:extLst>
              <a:ext uri="{FF2B5EF4-FFF2-40B4-BE49-F238E27FC236}">
                <a16:creationId xmlns:a16="http://schemas.microsoft.com/office/drawing/2014/main" id="{7B89D465-DD70-B68B-99F5-07DEC1680BBB}"/>
              </a:ext>
            </a:extLst>
          </p:cNvPr>
          <p:cNvSpPr>
            <a:spLocks noGrp="1"/>
          </p:cNvSpPr>
          <p:nvPr>
            <p:ph type="sldNum" sz="quarter" idx="12"/>
          </p:nvPr>
        </p:nvSpPr>
        <p:spPr/>
        <p:txBody>
          <a:bodyPr/>
          <a:lstStyle/>
          <a:p>
            <a:fld id="{9E8BC9AA-517D-45F5-8C48-91D01ACCE7D1}" type="slidenum">
              <a:rPr lang="en-US" smtClean="0"/>
              <a:t>19</a:t>
            </a:fld>
            <a:endParaRPr lang="en-US"/>
          </a:p>
        </p:txBody>
      </p:sp>
      <p:sp>
        <p:nvSpPr>
          <p:cNvPr id="4" name="Footer Placeholder 3">
            <a:extLst>
              <a:ext uri="{FF2B5EF4-FFF2-40B4-BE49-F238E27FC236}">
                <a16:creationId xmlns:a16="http://schemas.microsoft.com/office/drawing/2014/main" id="{77C26B33-2434-C57A-DB67-459F09CE6180}"/>
              </a:ext>
            </a:extLst>
          </p:cNvPr>
          <p:cNvSpPr>
            <a:spLocks noGrp="1"/>
          </p:cNvSpPr>
          <p:nvPr>
            <p:ph type="ftr" sz="quarter" idx="11"/>
          </p:nvPr>
        </p:nvSpPr>
        <p:spPr>
          <a:xfrm>
            <a:off x="2030616" y="6195420"/>
            <a:ext cx="7084177" cy="365125"/>
          </a:xfrm>
        </p:spPr>
        <p:txBody>
          <a:bodyPr/>
          <a:lstStyle/>
          <a:p>
            <a:r>
              <a:rPr lang="en-US"/>
              <a:t> 01/24</a:t>
            </a:r>
          </a:p>
        </p:txBody>
      </p:sp>
    </p:spTree>
    <p:extLst>
      <p:ext uri="{BB962C8B-B14F-4D97-AF65-F5344CB8AC3E}">
        <p14:creationId xmlns:p14="http://schemas.microsoft.com/office/powerpoint/2010/main" val="1176842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C8160-4879-8556-848C-04EEF0BAAD9D}"/>
              </a:ext>
            </a:extLst>
          </p:cNvPr>
          <p:cNvSpPr>
            <a:spLocks noGrp="1"/>
          </p:cNvSpPr>
          <p:nvPr>
            <p:ph type="title"/>
          </p:nvPr>
        </p:nvSpPr>
        <p:spPr>
          <a:xfrm>
            <a:off x="1397748" y="84154"/>
            <a:ext cx="3201366" cy="3387497"/>
          </a:xfrm>
        </p:spPr>
        <p:txBody>
          <a:bodyPr anchor="b">
            <a:normAutofit/>
          </a:bodyPr>
          <a:lstStyle/>
          <a:p>
            <a:r>
              <a:rPr lang="en-US" sz="7200" dirty="0"/>
              <a:t>Why?</a:t>
            </a:r>
            <a:br>
              <a:rPr lang="en-US" sz="7200" dirty="0"/>
            </a:br>
            <a:endParaRPr lang="en-US" sz="7200"/>
          </a:p>
        </p:txBody>
      </p:sp>
      <p:sp>
        <p:nvSpPr>
          <p:cNvPr id="3" name="Content Placeholder 2">
            <a:extLst>
              <a:ext uri="{FF2B5EF4-FFF2-40B4-BE49-F238E27FC236}">
                <a16:creationId xmlns:a16="http://schemas.microsoft.com/office/drawing/2014/main" id="{FCA6DAC4-50D5-F52D-2236-D5D582D6BF1E}"/>
              </a:ext>
            </a:extLst>
          </p:cNvPr>
          <p:cNvSpPr>
            <a:spLocks noGrp="1"/>
          </p:cNvSpPr>
          <p:nvPr>
            <p:ph idx="1"/>
          </p:nvPr>
        </p:nvSpPr>
        <p:spPr>
          <a:xfrm>
            <a:off x="4810259" y="649480"/>
            <a:ext cx="6555347" cy="5546047"/>
          </a:xfrm>
        </p:spPr>
        <p:txBody>
          <a:bodyPr anchor="ctr">
            <a:normAutofit/>
          </a:bodyPr>
          <a:lstStyle/>
          <a:p>
            <a:r>
              <a:rPr lang="en-US" sz="2000" dirty="0"/>
              <a:t>Why-</a:t>
            </a:r>
          </a:p>
          <a:p>
            <a:pPr lvl="1"/>
            <a:r>
              <a:rPr lang="en-US" sz="1600" dirty="0"/>
              <a:t>To improve patient flow that enters via Ambulance</a:t>
            </a:r>
          </a:p>
          <a:p>
            <a:pPr lvl="1"/>
            <a:r>
              <a:rPr lang="en-US" sz="1600" dirty="0"/>
              <a:t>Reduce chaos in the department</a:t>
            </a:r>
          </a:p>
          <a:p>
            <a:r>
              <a:rPr lang="en-US" sz="2000" dirty="0"/>
              <a:t>How</a:t>
            </a:r>
          </a:p>
          <a:p>
            <a:pPr lvl="1">
              <a:buClr>
                <a:srgbClr val="1287C3"/>
              </a:buClr>
            </a:pPr>
            <a:r>
              <a:rPr lang="en-US" sz="1600" dirty="0"/>
              <a:t>Standardized approach to offloading patients arriving via ambulance.</a:t>
            </a:r>
          </a:p>
          <a:p>
            <a:pPr lvl="1"/>
            <a:r>
              <a:rPr lang="en-US" sz="1600"/>
              <a:t>Assess patients that come in via ambulance prior to placing them in the Waiting Room.</a:t>
            </a:r>
            <a:endParaRPr lang="en-US" sz="1600" dirty="0"/>
          </a:p>
          <a:p>
            <a:pPr lvl="1"/>
            <a:r>
              <a:rPr lang="en-US" sz="1600" dirty="0"/>
              <a:t>Reduce foot traffic within the department</a:t>
            </a:r>
          </a:p>
          <a:p>
            <a:pPr marL="457200" lvl="1" indent="0">
              <a:buNone/>
            </a:pPr>
            <a:endParaRPr lang="en-US" sz="1600" dirty="0"/>
          </a:p>
          <a:p>
            <a:r>
              <a:rPr lang="en-US" sz="2400" dirty="0"/>
              <a:t>What</a:t>
            </a:r>
          </a:p>
          <a:p>
            <a:pPr marL="0" indent="0">
              <a:buNone/>
            </a:pPr>
            <a:r>
              <a:rPr lang="en-US" sz="2400" dirty="0"/>
              <a:t>	</a:t>
            </a:r>
            <a:r>
              <a:rPr lang="en-US" sz="2000" dirty="0"/>
              <a:t>Developing a standardized process for patients that 	arrive via Ambulance.</a:t>
            </a:r>
          </a:p>
        </p:txBody>
      </p:sp>
      <p:sp>
        <p:nvSpPr>
          <p:cNvPr id="5" name="Slide Number Placeholder 4">
            <a:extLst>
              <a:ext uri="{FF2B5EF4-FFF2-40B4-BE49-F238E27FC236}">
                <a16:creationId xmlns:a16="http://schemas.microsoft.com/office/drawing/2014/main" id="{E05BA330-BEE0-4AE8-8FBF-6F5B56A15FBF}"/>
              </a:ext>
            </a:extLst>
          </p:cNvPr>
          <p:cNvSpPr>
            <a:spLocks noGrp="1"/>
          </p:cNvSpPr>
          <p:nvPr>
            <p:ph type="sldNum" sz="quarter" idx="12"/>
          </p:nvPr>
        </p:nvSpPr>
        <p:spPr/>
        <p:txBody>
          <a:bodyPr/>
          <a:lstStyle/>
          <a:p>
            <a:fld id="{9E8BC9AA-517D-45F5-8C48-91D01ACCE7D1}" type="slidenum">
              <a:rPr lang="en-US" smtClean="0"/>
              <a:t>2</a:t>
            </a:fld>
            <a:endParaRPr lang="en-US"/>
          </a:p>
        </p:txBody>
      </p:sp>
      <p:sp>
        <p:nvSpPr>
          <p:cNvPr id="4" name="Footer Placeholder 3">
            <a:extLst>
              <a:ext uri="{FF2B5EF4-FFF2-40B4-BE49-F238E27FC236}">
                <a16:creationId xmlns:a16="http://schemas.microsoft.com/office/drawing/2014/main" id="{4731FA29-13A8-CC6F-680E-6D584C36736A}"/>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3623289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521FD-F6E7-1EBA-4FA1-FE728B4FDAFF}"/>
              </a:ext>
            </a:extLst>
          </p:cNvPr>
          <p:cNvSpPr>
            <a:spLocks noGrp="1"/>
          </p:cNvSpPr>
          <p:nvPr>
            <p:ph type="title"/>
          </p:nvPr>
        </p:nvSpPr>
        <p:spPr>
          <a:xfrm>
            <a:off x="3221049" y="1849178"/>
            <a:ext cx="4907062" cy="3234823"/>
          </a:xfrm>
        </p:spPr>
        <p:txBody>
          <a:bodyPr>
            <a:normAutofit/>
          </a:bodyPr>
          <a:lstStyle/>
          <a:p>
            <a:r>
              <a:rPr lang="en-US" dirty="0"/>
              <a:t>Go Live- </a:t>
            </a:r>
            <a:br>
              <a:rPr lang="en-US" dirty="0"/>
            </a:br>
            <a:br>
              <a:rPr lang="en-US" dirty="0"/>
            </a:br>
            <a:r>
              <a:rPr lang="en-US" dirty="0"/>
              <a:t>Monday</a:t>
            </a:r>
            <a:br>
              <a:rPr lang="en-US" dirty="0"/>
            </a:br>
            <a:r>
              <a:rPr lang="en-US" dirty="0"/>
              <a:t>January 22, 2023</a:t>
            </a:r>
          </a:p>
        </p:txBody>
      </p:sp>
      <p:pic>
        <p:nvPicPr>
          <p:cNvPr id="9" name="Graphic 8" descr="Shooting star outline">
            <a:extLst>
              <a:ext uri="{FF2B5EF4-FFF2-40B4-BE49-F238E27FC236}">
                <a16:creationId xmlns:a16="http://schemas.microsoft.com/office/drawing/2014/main" id="{CB9B31B0-6971-B716-5A73-3C3E67738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48524" y="955436"/>
            <a:ext cx="1699146" cy="1699146"/>
          </a:xfrm>
          <a:prstGeom prst="rect">
            <a:avLst/>
          </a:prstGeom>
        </p:spPr>
      </p:pic>
      <p:sp>
        <p:nvSpPr>
          <p:cNvPr id="4" name="Slide Number Placeholder 3">
            <a:extLst>
              <a:ext uri="{FF2B5EF4-FFF2-40B4-BE49-F238E27FC236}">
                <a16:creationId xmlns:a16="http://schemas.microsoft.com/office/drawing/2014/main" id="{A50CEAD4-66B4-F32A-740B-191ED8AD9443}"/>
              </a:ext>
            </a:extLst>
          </p:cNvPr>
          <p:cNvSpPr>
            <a:spLocks noGrp="1"/>
          </p:cNvSpPr>
          <p:nvPr>
            <p:ph type="sldNum" sz="quarter" idx="12"/>
          </p:nvPr>
        </p:nvSpPr>
        <p:spPr/>
        <p:txBody>
          <a:bodyPr/>
          <a:lstStyle/>
          <a:p>
            <a:fld id="{9E8BC9AA-517D-45F5-8C48-91D01ACCE7D1}" type="slidenum">
              <a:rPr lang="en-US" smtClean="0"/>
              <a:t>20</a:t>
            </a:fld>
            <a:endParaRPr lang="en-US"/>
          </a:p>
        </p:txBody>
      </p:sp>
      <p:sp>
        <p:nvSpPr>
          <p:cNvPr id="3" name="Footer Placeholder 2">
            <a:extLst>
              <a:ext uri="{FF2B5EF4-FFF2-40B4-BE49-F238E27FC236}">
                <a16:creationId xmlns:a16="http://schemas.microsoft.com/office/drawing/2014/main" id="{0B08287E-226A-E1F9-0423-7B940FC6B3BA}"/>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293858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99557-D5A8-1821-C413-BFF7E9327D14}"/>
              </a:ext>
            </a:extLst>
          </p:cNvPr>
          <p:cNvSpPr>
            <a:spLocks noGrp="1"/>
          </p:cNvSpPr>
          <p:nvPr>
            <p:ph type="title"/>
          </p:nvPr>
        </p:nvSpPr>
        <p:spPr>
          <a:xfrm>
            <a:off x="3588341" y="856397"/>
            <a:ext cx="3808982" cy="1081585"/>
          </a:xfrm>
        </p:spPr>
        <p:txBody>
          <a:bodyPr/>
          <a:lstStyle/>
          <a:p>
            <a:r>
              <a:rPr lang="en-US" dirty="0"/>
              <a:t>Follow- up</a:t>
            </a:r>
          </a:p>
        </p:txBody>
      </p:sp>
      <p:sp>
        <p:nvSpPr>
          <p:cNvPr id="3" name="TextBox 2">
            <a:extLst>
              <a:ext uri="{FF2B5EF4-FFF2-40B4-BE49-F238E27FC236}">
                <a16:creationId xmlns:a16="http://schemas.microsoft.com/office/drawing/2014/main" id="{A3C1F319-8869-ACDA-E6A0-3F280A42150B}"/>
              </a:ext>
            </a:extLst>
          </p:cNvPr>
          <p:cNvSpPr txBox="1"/>
          <p:nvPr/>
        </p:nvSpPr>
        <p:spPr>
          <a:xfrm>
            <a:off x="2394044" y="2513462"/>
            <a:ext cx="6687403"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There will be a </a:t>
            </a:r>
            <a:r>
              <a:rPr lang="en-US" sz="2400" dirty="0"/>
              <a:t>30 day</a:t>
            </a:r>
            <a:r>
              <a:rPr lang="en-US" dirty="0"/>
              <a:t> and </a:t>
            </a:r>
            <a:r>
              <a:rPr lang="en-US" sz="2400" dirty="0"/>
              <a:t>90 day</a:t>
            </a:r>
            <a:r>
              <a:rPr lang="en-US" dirty="0"/>
              <a:t> re-eval of this process. All staff will be invited to help give feedback.</a:t>
            </a:r>
          </a:p>
          <a:p>
            <a:endParaRPr lang="en-US" dirty="0"/>
          </a:p>
          <a:p>
            <a:r>
              <a:rPr lang="en-US" dirty="0"/>
              <a:t>There will also be a binder available at the Flow desk to write down suggestions and feedback in real time. </a:t>
            </a:r>
          </a:p>
        </p:txBody>
      </p:sp>
      <p:sp>
        <p:nvSpPr>
          <p:cNvPr id="5" name="Slide Number Placeholder 4">
            <a:extLst>
              <a:ext uri="{FF2B5EF4-FFF2-40B4-BE49-F238E27FC236}">
                <a16:creationId xmlns:a16="http://schemas.microsoft.com/office/drawing/2014/main" id="{03DFBB4D-3428-CB2E-BBB8-EF3A0B5399B8}"/>
              </a:ext>
            </a:extLst>
          </p:cNvPr>
          <p:cNvSpPr>
            <a:spLocks noGrp="1"/>
          </p:cNvSpPr>
          <p:nvPr>
            <p:ph type="sldNum" sz="quarter" idx="12"/>
          </p:nvPr>
        </p:nvSpPr>
        <p:spPr/>
        <p:txBody>
          <a:bodyPr/>
          <a:lstStyle/>
          <a:p>
            <a:fld id="{9E8BC9AA-517D-45F5-8C48-91D01ACCE7D1}" type="slidenum">
              <a:rPr lang="en-US" smtClean="0"/>
              <a:t>21</a:t>
            </a:fld>
            <a:endParaRPr lang="en-US"/>
          </a:p>
        </p:txBody>
      </p:sp>
      <p:sp>
        <p:nvSpPr>
          <p:cNvPr id="4" name="Footer Placeholder 3">
            <a:extLst>
              <a:ext uri="{FF2B5EF4-FFF2-40B4-BE49-F238E27FC236}">
                <a16:creationId xmlns:a16="http://schemas.microsoft.com/office/drawing/2014/main" id="{50D73EC1-A83A-0300-9A77-F2CA55A113D5}"/>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24240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C07800-BACA-4499-C2F8-14AAF0281766}"/>
              </a:ext>
            </a:extLst>
          </p:cNvPr>
          <p:cNvSpPr txBox="1"/>
          <p:nvPr/>
        </p:nvSpPr>
        <p:spPr>
          <a:xfrm>
            <a:off x="2308850" y="32499"/>
            <a:ext cx="7720553" cy="6955750"/>
          </a:xfrm>
          <a:prstGeom prst="rect">
            <a:avLst/>
          </a:prstGeom>
          <a:noFill/>
        </p:spPr>
        <p:txBody>
          <a:bodyPr wrap="square" lIns="91440" tIns="45720" rIns="91440" bIns="45720" rtlCol="0" anchor="t">
            <a:spAutoFit/>
          </a:bodyPr>
          <a:lstStyle/>
          <a:p>
            <a:pPr algn="ctr"/>
            <a:r>
              <a:rPr lang="en-US" sz="4400" dirty="0"/>
              <a:t>Key Takeaways</a:t>
            </a:r>
          </a:p>
          <a:p>
            <a:pPr marL="285750" indent="-285750">
              <a:buFont typeface="Wingdings" panose="020B0604020202020204" pitchFamily="34" charset="0"/>
              <a:buChar char="v"/>
            </a:pPr>
            <a:endParaRPr lang="en-US" sz="2400" dirty="0"/>
          </a:p>
          <a:p>
            <a:pPr marL="342900" indent="-342900">
              <a:buFont typeface="Wingdings,Sans-Serif" panose="020B0604020202020204" pitchFamily="34" charset="0"/>
              <a:buChar char="v"/>
            </a:pPr>
            <a:r>
              <a:rPr lang="en-US" sz="2400" dirty="0"/>
              <a:t>Able to offload EMS patients faster</a:t>
            </a:r>
          </a:p>
          <a:p>
            <a:pPr marL="285750" indent="-285750">
              <a:buFont typeface="Wingdings" panose="020B0604020202020204" pitchFamily="34" charset="0"/>
              <a:buChar char="v"/>
            </a:pPr>
            <a:endParaRPr lang="en-US" sz="2400" dirty="0"/>
          </a:p>
          <a:p>
            <a:pPr marL="285750" indent="-285750">
              <a:buFont typeface="Wingdings" panose="020B0604020202020204" pitchFamily="34" charset="0"/>
              <a:buChar char="v"/>
            </a:pPr>
            <a:r>
              <a:rPr lang="en-US" sz="2400" dirty="0"/>
              <a:t>Improvement of door to EKG times</a:t>
            </a:r>
          </a:p>
          <a:p>
            <a:pPr marL="285750" indent="-285750">
              <a:buFont typeface="Wingdings" panose="020B0604020202020204" pitchFamily="34" charset="0"/>
              <a:buChar char="v"/>
            </a:pPr>
            <a:endParaRPr lang="en-US" sz="2400" dirty="0"/>
          </a:p>
          <a:p>
            <a:pPr marL="285750" indent="-285750">
              <a:buFont typeface="Wingdings" panose="020B0604020202020204" pitchFamily="34" charset="0"/>
              <a:buChar char="v"/>
            </a:pPr>
            <a:r>
              <a:rPr lang="en-US" sz="2400" dirty="0"/>
              <a:t>Reduce Traffic in the department</a:t>
            </a:r>
          </a:p>
          <a:p>
            <a:pPr marL="285750" indent="-285750">
              <a:buFont typeface="Wingdings" panose="020B0604020202020204" pitchFamily="34" charset="0"/>
              <a:buChar char="v"/>
            </a:pPr>
            <a:endParaRPr lang="en-US" sz="2400" dirty="0"/>
          </a:p>
          <a:p>
            <a:pPr marL="285750" indent="-285750">
              <a:buFont typeface="Wingdings" panose="020B0604020202020204" pitchFamily="34" charset="0"/>
              <a:buChar char="v"/>
            </a:pPr>
            <a:r>
              <a:rPr lang="en-US" sz="2400" dirty="0"/>
              <a:t>Reduce tension between EMS and ED staff</a:t>
            </a:r>
          </a:p>
          <a:p>
            <a:pPr marL="285750" indent="-285750">
              <a:buFont typeface="Wingdings" panose="020B0604020202020204" pitchFamily="34" charset="0"/>
              <a:buChar char="v"/>
            </a:pPr>
            <a:endParaRPr lang="en-US" sz="2400" dirty="0"/>
          </a:p>
          <a:p>
            <a:pPr marL="285750" indent="-285750">
              <a:buFont typeface="Wingdings" panose="020B0604020202020204" pitchFamily="34" charset="0"/>
              <a:buChar char="v"/>
            </a:pPr>
            <a:r>
              <a:rPr lang="en-US" sz="2400" dirty="0"/>
              <a:t>Reduce bottlenecking of Patients in Triage. </a:t>
            </a:r>
          </a:p>
          <a:p>
            <a:pPr marL="285750" indent="-285750">
              <a:buFont typeface="Wingdings" panose="020B0604020202020204" pitchFamily="34" charset="0"/>
              <a:buChar char="v"/>
            </a:pPr>
            <a:endParaRPr lang="en-US" sz="2400" dirty="0"/>
          </a:p>
          <a:p>
            <a:pPr marL="285750" indent="-285750">
              <a:buFont typeface="Wingdings" panose="020B0604020202020204" pitchFamily="34" charset="0"/>
              <a:buChar char="v"/>
            </a:pPr>
            <a:r>
              <a:rPr lang="en-US" sz="2400" dirty="0"/>
              <a:t>Flow will be able to assign a Pod spot to the Patient in the </a:t>
            </a:r>
            <a:r>
              <a:rPr lang="en-US" sz="2400" b="1" dirty="0"/>
              <a:t>most</a:t>
            </a:r>
            <a:r>
              <a:rPr lang="en-US" sz="2400" dirty="0"/>
              <a:t> need of the spot and not just the patient coming in by Ambulance. </a:t>
            </a:r>
          </a:p>
          <a:p>
            <a:pPr marL="285750" indent="-285750">
              <a:buFont typeface="Wingdings" panose="020B0604020202020204" pitchFamily="34" charset="0"/>
              <a:buChar char="v"/>
            </a:pPr>
            <a:endParaRPr lang="en-US" sz="2400" dirty="0"/>
          </a:p>
          <a:p>
            <a:pPr marL="285750" indent="-285750">
              <a:buFont typeface="Wingdings" panose="020B0604020202020204" pitchFamily="34" charset="0"/>
              <a:buChar char="v"/>
            </a:pPr>
            <a:endParaRPr lang="en-US" sz="2400" dirty="0"/>
          </a:p>
          <a:p>
            <a:endParaRPr lang="en-US" dirty="0"/>
          </a:p>
        </p:txBody>
      </p:sp>
      <p:sp>
        <p:nvSpPr>
          <p:cNvPr id="3" name="Slide Number Placeholder 2">
            <a:extLst>
              <a:ext uri="{FF2B5EF4-FFF2-40B4-BE49-F238E27FC236}">
                <a16:creationId xmlns:a16="http://schemas.microsoft.com/office/drawing/2014/main" id="{4B25D903-D6FB-7082-A5D9-16CE94767602}"/>
              </a:ext>
            </a:extLst>
          </p:cNvPr>
          <p:cNvSpPr>
            <a:spLocks noGrp="1"/>
          </p:cNvSpPr>
          <p:nvPr>
            <p:ph type="sldNum" sz="quarter" idx="12"/>
          </p:nvPr>
        </p:nvSpPr>
        <p:spPr/>
        <p:txBody>
          <a:bodyPr/>
          <a:lstStyle/>
          <a:p>
            <a:fld id="{9E8BC9AA-517D-45F5-8C48-91D01ACCE7D1}" type="slidenum">
              <a:rPr lang="en-US" smtClean="0"/>
              <a:t>3</a:t>
            </a:fld>
            <a:endParaRPr lang="en-US"/>
          </a:p>
        </p:txBody>
      </p:sp>
      <p:sp>
        <p:nvSpPr>
          <p:cNvPr id="2" name="Footer Placeholder 1">
            <a:extLst>
              <a:ext uri="{FF2B5EF4-FFF2-40B4-BE49-F238E27FC236}">
                <a16:creationId xmlns:a16="http://schemas.microsoft.com/office/drawing/2014/main" id="{AAAE8F27-2CC7-9716-2164-047B7FFECDDB}"/>
              </a:ext>
            </a:extLst>
          </p:cNvPr>
          <p:cNvSpPr>
            <a:spLocks noGrp="1"/>
          </p:cNvSpPr>
          <p:nvPr>
            <p:ph type="ftr" sz="quarter" idx="11"/>
          </p:nvPr>
        </p:nvSpPr>
        <p:spPr>
          <a:xfrm>
            <a:off x="2599821" y="6250504"/>
            <a:ext cx="7084177" cy="365125"/>
          </a:xfrm>
        </p:spPr>
        <p:txBody>
          <a:bodyPr/>
          <a:lstStyle/>
          <a:p>
            <a:r>
              <a:rPr lang="en-US"/>
              <a:t> 01/24</a:t>
            </a:r>
          </a:p>
        </p:txBody>
      </p:sp>
    </p:spTree>
    <p:extLst>
      <p:ext uri="{BB962C8B-B14F-4D97-AF65-F5344CB8AC3E}">
        <p14:creationId xmlns:p14="http://schemas.microsoft.com/office/powerpoint/2010/main" val="416406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57679-65D9-5E5C-DC61-9D656FA5F774}"/>
              </a:ext>
            </a:extLst>
          </p:cNvPr>
          <p:cNvSpPr>
            <a:spLocks noGrp="1"/>
          </p:cNvSpPr>
          <p:nvPr>
            <p:ph type="title"/>
          </p:nvPr>
        </p:nvSpPr>
        <p:spPr>
          <a:xfrm>
            <a:off x="826265" y="196344"/>
            <a:ext cx="10018713" cy="1752599"/>
          </a:xfrm>
        </p:spPr>
        <p:txBody>
          <a:bodyPr/>
          <a:lstStyle/>
          <a:p>
            <a:r>
              <a:rPr lang="en-US" dirty="0"/>
              <a:t>Key Players</a:t>
            </a:r>
          </a:p>
        </p:txBody>
      </p:sp>
      <p:sp>
        <p:nvSpPr>
          <p:cNvPr id="3" name="Content Placeholder 2">
            <a:extLst>
              <a:ext uri="{FF2B5EF4-FFF2-40B4-BE49-F238E27FC236}">
                <a16:creationId xmlns:a16="http://schemas.microsoft.com/office/drawing/2014/main" id="{7CE91705-CC4B-5052-31BE-41F644A4FC9A}"/>
              </a:ext>
            </a:extLst>
          </p:cNvPr>
          <p:cNvSpPr>
            <a:spLocks noGrp="1"/>
          </p:cNvSpPr>
          <p:nvPr>
            <p:ph idx="1"/>
          </p:nvPr>
        </p:nvSpPr>
        <p:spPr>
          <a:xfrm>
            <a:off x="3964712" y="2002994"/>
            <a:ext cx="4274953" cy="3124201"/>
          </a:xfrm>
          <a:ln>
            <a:noFill/>
          </a:ln>
        </p:spPr>
        <p:txBody>
          <a:bodyPr/>
          <a:lstStyle/>
          <a:p>
            <a:pPr>
              <a:buFont typeface="Wingdings"/>
              <a:buChar char="v"/>
            </a:pPr>
            <a:r>
              <a:rPr lang="en-US" dirty="0"/>
              <a:t>Nursing </a:t>
            </a:r>
            <a:endParaRPr lang="en-US"/>
          </a:p>
          <a:p>
            <a:pPr>
              <a:buFont typeface="Wingdings"/>
              <a:buChar char="v"/>
            </a:pPr>
            <a:r>
              <a:rPr lang="en-US" dirty="0"/>
              <a:t>Registration</a:t>
            </a:r>
          </a:p>
          <a:p>
            <a:pPr>
              <a:buFont typeface="Wingdings"/>
              <a:buChar char="v"/>
            </a:pPr>
            <a:r>
              <a:rPr lang="en-US" dirty="0"/>
              <a:t>ED Tech/ Paramedic</a:t>
            </a:r>
          </a:p>
          <a:p>
            <a:pPr>
              <a:buFont typeface="Wingdings"/>
              <a:buChar char="v"/>
            </a:pPr>
            <a:r>
              <a:rPr lang="en-US" dirty="0"/>
              <a:t>Transport</a:t>
            </a:r>
          </a:p>
          <a:p>
            <a:pPr>
              <a:buFont typeface="Wingdings"/>
              <a:buChar char="v"/>
            </a:pPr>
            <a:r>
              <a:rPr lang="en-US" dirty="0"/>
              <a:t>Physician Group</a:t>
            </a:r>
          </a:p>
        </p:txBody>
      </p:sp>
      <p:pic>
        <p:nvPicPr>
          <p:cNvPr id="4" name="Graphic 1" descr="Key with solid fill">
            <a:extLst>
              <a:ext uri="{FF2B5EF4-FFF2-40B4-BE49-F238E27FC236}">
                <a16:creationId xmlns:a16="http://schemas.microsoft.com/office/drawing/2014/main" id="{89A90561-BFF9-060D-D06F-3FC7AC8948E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59194" y="299874"/>
            <a:ext cx="1676400" cy="1555595"/>
          </a:xfrm>
          <a:prstGeom prst="rect">
            <a:avLst/>
          </a:prstGeom>
        </p:spPr>
      </p:pic>
      <p:sp>
        <p:nvSpPr>
          <p:cNvPr id="6" name="Slide Number Placeholder 5">
            <a:extLst>
              <a:ext uri="{FF2B5EF4-FFF2-40B4-BE49-F238E27FC236}">
                <a16:creationId xmlns:a16="http://schemas.microsoft.com/office/drawing/2014/main" id="{284C41E3-444C-ACAA-5943-AD619192B7C5}"/>
              </a:ext>
            </a:extLst>
          </p:cNvPr>
          <p:cNvSpPr>
            <a:spLocks noGrp="1"/>
          </p:cNvSpPr>
          <p:nvPr>
            <p:ph type="sldNum" sz="quarter" idx="12"/>
          </p:nvPr>
        </p:nvSpPr>
        <p:spPr/>
        <p:txBody>
          <a:bodyPr/>
          <a:lstStyle/>
          <a:p>
            <a:fld id="{9E8BC9AA-517D-45F5-8C48-91D01ACCE7D1}" type="slidenum">
              <a:rPr lang="en-US" smtClean="0"/>
              <a:t>4</a:t>
            </a:fld>
            <a:endParaRPr lang="en-US"/>
          </a:p>
        </p:txBody>
      </p:sp>
      <p:sp>
        <p:nvSpPr>
          <p:cNvPr id="5" name="Footer Placeholder 4">
            <a:extLst>
              <a:ext uri="{FF2B5EF4-FFF2-40B4-BE49-F238E27FC236}">
                <a16:creationId xmlns:a16="http://schemas.microsoft.com/office/drawing/2014/main" id="{89B92316-CA3D-513A-B353-4B7B5A137CEF}"/>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395355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8F6E1-B905-6506-3FFB-6A4A6628114D}"/>
              </a:ext>
            </a:extLst>
          </p:cNvPr>
          <p:cNvSpPr>
            <a:spLocks noGrp="1"/>
          </p:cNvSpPr>
          <p:nvPr>
            <p:ph type="title"/>
          </p:nvPr>
        </p:nvSpPr>
        <p:spPr>
          <a:xfrm>
            <a:off x="1484309" y="78971"/>
            <a:ext cx="10018713" cy="1752599"/>
          </a:xfrm>
        </p:spPr>
        <p:txBody>
          <a:bodyPr/>
          <a:lstStyle/>
          <a:p>
            <a:r>
              <a:rPr lang="en-US" dirty="0"/>
              <a:t>Materials</a:t>
            </a:r>
          </a:p>
        </p:txBody>
      </p:sp>
      <p:sp>
        <p:nvSpPr>
          <p:cNvPr id="3" name="Content Placeholder 2">
            <a:extLst>
              <a:ext uri="{FF2B5EF4-FFF2-40B4-BE49-F238E27FC236}">
                <a16:creationId xmlns:a16="http://schemas.microsoft.com/office/drawing/2014/main" id="{48500AE2-B94B-EEB9-F601-E6AD01FD0070}"/>
              </a:ext>
            </a:extLst>
          </p:cNvPr>
          <p:cNvSpPr>
            <a:spLocks noGrp="1"/>
          </p:cNvSpPr>
          <p:nvPr>
            <p:ph idx="1"/>
          </p:nvPr>
        </p:nvSpPr>
        <p:spPr>
          <a:xfrm>
            <a:off x="2052966" y="1713642"/>
            <a:ext cx="10018713" cy="4369723"/>
          </a:xfrm>
        </p:spPr>
        <p:txBody>
          <a:bodyPr>
            <a:normAutofit/>
          </a:bodyPr>
          <a:lstStyle/>
          <a:p>
            <a:pPr>
              <a:buFont typeface="Wingdings"/>
              <a:buChar char="v"/>
            </a:pPr>
            <a:r>
              <a:rPr lang="en-US" dirty="0"/>
              <a:t>Radio</a:t>
            </a:r>
            <a:endParaRPr lang="en-US"/>
          </a:p>
          <a:p>
            <a:pPr>
              <a:buFont typeface="Wingdings"/>
              <a:buChar char="v"/>
            </a:pPr>
            <a:r>
              <a:rPr lang="en-US" dirty="0"/>
              <a:t>Computer on Wheels (WOW)</a:t>
            </a:r>
          </a:p>
          <a:p>
            <a:pPr>
              <a:buFont typeface="Wingdings"/>
              <a:buChar char="v"/>
            </a:pPr>
            <a:r>
              <a:rPr lang="en-US" dirty="0"/>
              <a:t>Vital Machine</a:t>
            </a:r>
          </a:p>
          <a:p>
            <a:pPr>
              <a:buFont typeface="Wingdings"/>
              <a:buChar char="v"/>
            </a:pPr>
            <a:r>
              <a:rPr lang="en-US" dirty="0"/>
              <a:t>EKG Machine</a:t>
            </a:r>
          </a:p>
          <a:p>
            <a:pPr>
              <a:buFont typeface="Wingdings"/>
              <a:buChar char="v"/>
            </a:pPr>
            <a:r>
              <a:rPr lang="en-US" dirty="0"/>
              <a:t>IV/ Lab drawing materials</a:t>
            </a:r>
          </a:p>
          <a:p>
            <a:pPr>
              <a:buFont typeface="Wingdings"/>
              <a:buChar char="v"/>
            </a:pPr>
            <a:r>
              <a:rPr lang="en-US" dirty="0"/>
              <a:t>Stretchers/ Wheelchairs/ Chairs</a:t>
            </a:r>
          </a:p>
          <a:p>
            <a:pPr>
              <a:buFont typeface="Wingdings"/>
              <a:buChar char="v"/>
            </a:pPr>
            <a:r>
              <a:rPr lang="en-US" dirty="0"/>
              <a:t>Portable Monitors</a:t>
            </a:r>
          </a:p>
          <a:p>
            <a:pPr>
              <a:buFont typeface="Wingdings"/>
              <a:buChar char="v"/>
            </a:pPr>
            <a:r>
              <a:rPr lang="en-US" dirty="0"/>
              <a:t>Linen</a:t>
            </a:r>
          </a:p>
          <a:p>
            <a:pPr marL="0" indent="0">
              <a:buClr>
                <a:srgbClr val="1287C3"/>
              </a:buClr>
              <a:buNone/>
            </a:pPr>
            <a:endParaRPr lang="en-US" sz="1600" i="1" dirty="0"/>
          </a:p>
          <a:p>
            <a:pPr>
              <a:buFont typeface="Wingdings"/>
              <a:buChar char="v"/>
            </a:pPr>
            <a:endParaRPr lang="en-US" sz="1600" i="1" dirty="0"/>
          </a:p>
        </p:txBody>
      </p:sp>
      <p:pic>
        <p:nvPicPr>
          <p:cNvPr id="4" name="Graphic 3" descr="Monitor with solid fill">
            <a:extLst>
              <a:ext uri="{FF2B5EF4-FFF2-40B4-BE49-F238E27FC236}">
                <a16:creationId xmlns:a16="http://schemas.microsoft.com/office/drawing/2014/main" id="{9F73B746-4CB7-5FC7-F294-A123CC80CE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54028" y="2108812"/>
            <a:ext cx="1997725" cy="1997725"/>
          </a:xfrm>
          <a:prstGeom prst="rect">
            <a:avLst/>
          </a:prstGeom>
        </p:spPr>
      </p:pic>
      <p:sp>
        <p:nvSpPr>
          <p:cNvPr id="6" name="Slide Number Placeholder 5">
            <a:extLst>
              <a:ext uri="{FF2B5EF4-FFF2-40B4-BE49-F238E27FC236}">
                <a16:creationId xmlns:a16="http://schemas.microsoft.com/office/drawing/2014/main" id="{6CDB6F2E-A596-D70F-C41D-D5F1114AEC6E}"/>
              </a:ext>
            </a:extLst>
          </p:cNvPr>
          <p:cNvSpPr>
            <a:spLocks noGrp="1"/>
          </p:cNvSpPr>
          <p:nvPr>
            <p:ph type="sldNum" sz="quarter" idx="12"/>
          </p:nvPr>
        </p:nvSpPr>
        <p:spPr/>
        <p:txBody>
          <a:bodyPr/>
          <a:lstStyle/>
          <a:p>
            <a:fld id="{9E8BC9AA-517D-45F5-8C48-91D01ACCE7D1}" type="slidenum">
              <a:rPr lang="en-US" smtClean="0"/>
              <a:t>5</a:t>
            </a:fld>
            <a:endParaRPr lang="en-US"/>
          </a:p>
        </p:txBody>
      </p:sp>
      <p:sp>
        <p:nvSpPr>
          <p:cNvPr id="5" name="Footer Placeholder 4">
            <a:extLst>
              <a:ext uri="{FF2B5EF4-FFF2-40B4-BE49-F238E27FC236}">
                <a16:creationId xmlns:a16="http://schemas.microsoft.com/office/drawing/2014/main" id="{36DDA340-7B26-7109-846E-A4E18DDABCBB}"/>
              </a:ext>
            </a:extLst>
          </p:cNvPr>
          <p:cNvSpPr>
            <a:spLocks noGrp="1"/>
          </p:cNvSpPr>
          <p:nvPr>
            <p:ph type="ftr" sz="quarter" idx="11"/>
          </p:nvPr>
        </p:nvSpPr>
        <p:spPr>
          <a:xfrm>
            <a:off x="2553918" y="6167877"/>
            <a:ext cx="7084177" cy="365125"/>
          </a:xfrm>
        </p:spPr>
        <p:txBody>
          <a:bodyPr/>
          <a:lstStyle/>
          <a:p>
            <a:r>
              <a:rPr lang="en-US"/>
              <a:t> 01/24</a:t>
            </a:r>
          </a:p>
        </p:txBody>
      </p:sp>
    </p:spTree>
    <p:extLst>
      <p:ext uri="{BB962C8B-B14F-4D97-AF65-F5344CB8AC3E}">
        <p14:creationId xmlns:p14="http://schemas.microsoft.com/office/powerpoint/2010/main" val="3547806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1C157F-FE35-3876-900D-FC777A839750}"/>
              </a:ext>
            </a:extLst>
          </p:cNvPr>
          <p:cNvSpPr txBox="1"/>
          <p:nvPr/>
        </p:nvSpPr>
        <p:spPr>
          <a:xfrm>
            <a:off x="2770379" y="358262"/>
            <a:ext cx="6787299" cy="4493538"/>
          </a:xfrm>
          <a:prstGeom prst="rect">
            <a:avLst/>
          </a:prstGeom>
          <a:noFill/>
        </p:spPr>
        <p:txBody>
          <a:bodyPr wrap="square" lIns="91440" tIns="45720" rIns="91440" bIns="45720" rtlCol="0" anchor="t">
            <a:spAutoFit/>
          </a:bodyPr>
          <a:lstStyle/>
          <a:p>
            <a:pPr algn="ctr"/>
            <a:r>
              <a:rPr lang="en-US" sz="4400" dirty="0"/>
              <a:t>Patient Exclusion List</a:t>
            </a:r>
          </a:p>
          <a:p>
            <a:endParaRPr lang="en-US" dirty="0"/>
          </a:p>
          <a:p>
            <a:pPr marL="342900" indent="-342900">
              <a:buFont typeface="Wingdings" panose="020B0604020202020204" pitchFamily="34" charset="0"/>
              <a:buChar char="v"/>
            </a:pPr>
            <a:r>
              <a:rPr lang="en-US" sz="2400" dirty="0"/>
              <a:t>Decompensating patients </a:t>
            </a:r>
          </a:p>
          <a:p>
            <a:pPr marL="342900" indent="-342900">
              <a:buFont typeface="Wingdings" panose="020B0604020202020204" pitchFamily="34" charset="0"/>
              <a:buChar char="v"/>
            </a:pPr>
            <a:r>
              <a:rPr lang="en-US" sz="2400" dirty="0"/>
              <a:t>Cardiac Arrest</a:t>
            </a:r>
          </a:p>
          <a:p>
            <a:pPr marL="342900" indent="-342900">
              <a:buFont typeface="Wingdings" panose="020B0604020202020204" pitchFamily="34" charset="0"/>
              <a:buChar char="v"/>
            </a:pPr>
            <a:r>
              <a:rPr lang="en-US" sz="2400" dirty="0"/>
              <a:t>Trauma</a:t>
            </a:r>
          </a:p>
          <a:p>
            <a:pPr marL="342900" indent="-342900">
              <a:buFont typeface="Wingdings" panose="020B0604020202020204" pitchFamily="34" charset="0"/>
              <a:buChar char="v"/>
            </a:pPr>
            <a:r>
              <a:rPr lang="en-US" sz="2400" dirty="0"/>
              <a:t>Stroke</a:t>
            </a:r>
          </a:p>
          <a:p>
            <a:pPr marL="342900" indent="-342900">
              <a:buFont typeface="Wingdings" panose="020B0604020202020204" pitchFamily="34" charset="0"/>
              <a:buChar char="v"/>
            </a:pPr>
            <a:r>
              <a:rPr lang="en-US" sz="2400" dirty="0"/>
              <a:t>STEMI</a:t>
            </a:r>
          </a:p>
          <a:p>
            <a:pPr marL="342900" indent="-342900">
              <a:buFont typeface="Wingdings" panose="020B0604020202020204" pitchFamily="34" charset="0"/>
              <a:buChar char="v"/>
            </a:pPr>
            <a:r>
              <a:rPr lang="en-US" sz="2400" dirty="0"/>
              <a:t>Violent/ Code Safety </a:t>
            </a:r>
          </a:p>
          <a:p>
            <a:pPr marL="342900" indent="-342900">
              <a:buFont typeface="Wingdings" panose="020B0604020202020204" pitchFamily="34" charset="0"/>
              <a:buChar char="v"/>
            </a:pPr>
            <a:r>
              <a:rPr lang="en-US" sz="2400" dirty="0"/>
              <a:t>Transfers- </a:t>
            </a:r>
            <a:r>
              <a:rPr lang="en-US" sz="1600" dirty="0"/>
              <a:t>due to EMTALA</a:t>
            </a:r>
          </a:p>
          <a:p>
            <a:pPr marL="342900" indent="-342900">
              <a:buFont typeface="Wingdings" panose="020B0604020202020204" pitchFamily="34" charset="0"/>
              <a:buChar char="v"/>
            </a:pPr>
            <a:r>
              <a:rPr lang="en-US" sz="2400" dirty="0"/>
              <a:t>Pediatrics- </a:t>
            </a:r>
            <a:r>
              <a:rPr lang="en-US" sz="1600" dirty="0"/>
              <a:t>Pedi will continue with their current process and at times will need to send EMS patients out to triage.  There is a plan to discuss the potential of a similar process at the 30 day re-eval.</a:t>
            </a:r>
          </a:p>
        </p:txBody>
      </p:sp>
      <p:sp>
        <p:nvSpPr>
          <p:cNvPr id="4" name="Slide Number Placeholder 3">
            <a:extLst>
              <a:ext uri="{FF2B5EF4-FFF2-40B4-BE49-F238E27FC236}">
                <a16:creationId xmlns:a16="http://schemas.microsoft.com/office/drawing/2014/main" id="{7FF57861-68C7-DE57-2E2C-C821F22C717A}"/>
              </a:ext>
            </a:extLst>
          </p:cNvPr>
          <p:cNvSpPr>
            <a:spLocks noGrp="1"/>
          </p:cNvSpPr>
          <p:nvPr>
            <p:ph type="sldNum" sz="quarter" idx="12"/>
          </p:nvPr>
        </p:nvSpPr>
        <p:spPr/>
        <p:txBody>
          <a:bodyPr/>
          <a:lstStyle/>
          <a:p>
            <a:fld id="{9E8BC9AA-517D-45F5-8C48-91D01ACCE7D1}" type="slidenum">
              <a:rPr lang="en-US" smtClean="0"/>
              <a:t>6</a:t>
            </a:fld>
            <a:endParaRPr lang="en-US"/>
          </a:p>
        </p:txBody>
      </p:sp>
      <p:sp>
        <p:nvSpPr>
          <p:cNvPr id="3" name="Footer Placeholder 2">
            <a:extLst>
              <a:ext uri="{FF2B5EF4-FFF2-40B4-BE49-F238E27FC236}">
                <a16:creationId xmlns:a16="http://schemas.microsoft.com/office/drawing/2014/main" id="{EAA0367F-29F0-DB90-1849-0F59470FA81D}"/>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2327160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B3787B-2FD7-0079-7EA5-3AD91115EBF2}"/>
              </a:ext>
            </a:extLst>
          </p:cNvPr>
          <p:cNvSpPr txBox="1"/>
          <p:nvPr/>
        </p:nvSpPr>
        <p:spPr>
          <a:xfrm>
            <a:off x="3985302" y="1012601"/>
            <a:ext cx="239973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Staffing</a:t>
            </a:r>
          </a:p>
        </p:txBody>
      </p:sp>
      <p:sp>
        <p:nvSpPr>
          <p:cNvPr id="3" name="TextBox 2">
            <a:extLst>
              <a:ext uri="{FF2B5EF4-FFF2-40B4-BE49-F238E27FC236}">
                <a16:creationId xmlns:a16="http://schemas.microsoft.com/office/drawing/2014/main" id="{170EA53F-6522-2314-D9BD-19742832391C}"/>
              </a:ext>
            </a:extLst>
          </p:cNvPr>
          <p:cNvSpPr txBox="1"/>
          <p:nvPr/>
        </p:nvSpPr>
        <p:spPr>
          <a:xfrm>
            <a:off x="2422477" y="1876566"/>
            <a:ext cx="7130955"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With Ambulance Intake there will be a new staffing grid that will give the Flow RN </a:t>
            </a:r>
            <a:r>
              <a:rPr lang="en-US" i="1" dirty="0"/>
              <a:t>guidance</a:t>
            </a:r>
            <a:r>
              <a:rPr lang="en-US" dirty="0"/>
              <a:t> on where to place staff based on staffing numbers</a:t>
            </a:r>
            <a:endParaRPr lang="en-US"/>
          </a:p>
          <a:p>
            <a:pPr marL="285750" indent="-285750">
              <a:buFont typeface="Wingdings"/>
              <a:buChar char="v"/>
            </a:pPr>
            <a:endParaRPr lang="en-US" dirty="0"/>
          </a:p>
          <a:p>
            <a:pPr marL="285750" indent="-285750">
              <a:buFont typeface="Wingdings"/>
              <a:buChar char="v"/>
            </a:pPr>
            <a:r>
              <a:rPr lang="en-US" dirty="0"/>
              <a:t>Based on the new staffing grid, in high census times there will be two RNs assigned to this area</a:t>
            </a:r>
          </a:p>
          <a:p>
            <a:pPr marL="285750" indent="-285750">
              <a:buFont typeface="Wingdings"/>
              <a:buChar char="v"/>
            </a:pPr>
            <a:endParaRPr lang="en-US" dirty="0"/>
          </a:p>
          <a:p>
            <a:pPr marL="285750" indent="-285750">
              <a:buFont typeface="Wingdings"/>
              <a:buChar char="v"/>
            </a:pPr>
            <a:r>
              <a:rPr lang="en-US" dirty="0"/>
              <a:t>RNs that have been Triage trained are qualified to work in this area. Please refrain from assigning Traveler RNs due to their lack of knowledge of Hospital Policy and Procedure.</a:t>
            </a:r>
          </a:p>
          <a:p>
            <a:pPr marL="285750" indent="-285750">
              <a:buFont typeface="Wingdings"/>
              <a:buChar char="v"/>
            </a:pPr>
            <a:endParaRPr lang="en-US" dirty="0"/>
          </a:p>
        </p:txBody>
      </p:sp>
      <p:pic>
        <p:nvPicPr>
          <p:cNvPr id="5" name="Graphic 4" descr="Doctor female with solid fill">
            <a:extLst>
              <a:ext uri="{FF2B5EF4-FFF2-40B4-BE49-F238E27FC236}">
                <a16:creationId xmlns:a16="http://schemas.microsoft.com/office/drawing/2014/main" id="{D66F9CF8-B16E-E8E2-CC5C-EE2E8F5CB3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67162" y="4403993"/>
            <a:ext cx="1345893" cy="1529508"/>
          </a:xfrm>
          <a:prstGeom prst="rect">
            <a:avLst/>
          </a:prstGeom>
        </p:spPr>
      </p:pic>
      <p:sp>
        <p:nvSpPr>
          <p:cNvPr id="6" name="Slide Number Placeholder 5">
            <a:extLst>
              <a:ext uri="{FF2B5EF4-FFF2-40B4-BE49-F238E27FC236}">
                <a16:creationId xmlns:a16="http://schemas.microsoft.com/office/drawing/2014/main" id="{CD80F87A-85A2-E262-017F-160F733A472C}"/>
              </a:ext>
            </a:extLst>
          </p:cNvPr>
          <p:cNvSpPr>
            <a:spLocks noGrp="1"/>
          </p:cNvSpPr>
          <p:nvPr>
            <p:ph type="sldNum" sz="quarter" idx="12"/>
          </p:nvPr>
        </p:nvSpPr>
        <p:spPr/>
        <p:txBody>
          <a:bodyPr/>
          <a:lstStyle/>
          <a:p>
            <a:fld id="{9E8BC9AA-517D-45F5-8C48-91D01ACCE7D1}" type="slidenum">
              <a:rPr lang="en-US" smtClean="0"/>
              <a:t>7</a:t>
            </a:fld>
            <a:endParaRPr lang="en-US"/>
          </a:p>
        </p:txBody>
      </p:sp>
      <p:sp>
        <p:nvSpPr>
          <p:cNvPr id="4" name="Footer Placeholder 3">
            <a:extLst>
              <a:ext uri="{FF2B5EF4-FFF2-40B4-BE49-F238E27FC236}">
                <a16:creationId xmlns:a16="http://schemas.microsoft.com/office/drawing/2014/main" id="{B875576E-B8A3-A059-3F2A-4402E145993C}"/>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2351471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7EEFF-2EBE-E35B-EBC9-1647C32FE146}"/>
              </a:ext>
            </a:extLst>
          </p:cNvPr>
          <p:cNvSpPr>
            <a:spLocks noGrp="1"/>
          </p:cNvSpPr>
          <p:nvPr>
            <p:ph type="title"/>
          </p:nvPr>
        </p:nvSpPr>
        <p:spPr>
          <a:xfrm>
            <a:off x="711227" y="74210"/>
            <a:ext cx="10018713" cy="1468271"/>
          </a:xfrm>
        </p:spPr>
        <p:txBody>
          <a:bodyPr/>
          <a:lstStyle/>
          <a:p>
            <a:r>
              <a:rPr lang="en-US" dirty="0"/>
              <a:t>Process Outline </a:t>
            </a:r>
            <a:br>
              <a:rPr lang="en-US" dirty="0"/>
            </a:br>
            <a:endParaRPr lang="en-US" dirty="0"/>
          </a:p>
        </p:txBody>
      </p:sp>
      <p:pic>
        <p:nvPicPr>
          <p:cNvPr id="29" name="Graphic 28" descr="Medical with solid fill">
            <a:extLst>
              <a:ext uri="{FF2B5EF4-FFF2-40B4-BE49-F238E27FC236}">
                <a16:creationId xmlns:a16="http://schemas.microsoft.com/office/drawing/2014/main" id="{0B2DABE0-4D4B-BAF5-13A4-F68EAF8BB9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33113" y="74210"/>
            <a:ext cx="914400" cy="914400"/>
          </a:xfrm>
          <a:prstGeom prst="rect">
            <a:avLst/>
          </a:prstGeom>
        </p:spPr>
      </p:pic>
      <p:pic>
        <p:nvPicPr>
          <p:cNvPr id="31" name="Graphic 30" descr="Ambulance with solid fill">
            <a:extLst>
              <a:ext uri="{FF2B5EF4-FFF2-40B4-BE49-F238E27FC236}">
                <a16:creationId xmlns:a16="http://schemas.microsoft.com/office/drawing/2014/main" id="{8A702760-53B1-BBEB-D1C7-5FB171296A4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222269" y="223837"/>
            <a:ext cx="914400" cy="914400"/>
          </a:xfrm>
          <a:prstGeom prst="rect">
            <a:avLst/>
          </a:prstGeom>
        </p:spPr>
      </p:pic>
      <p:graphicFrame>
        <p:nvGraphicFramePr>
          <p:cNvPr id="4" name="Diagram 3">
            <a:extLst>
              <a:ext uri="{FF2B5EF4-FFF2-40B4-BE49-F238E27FC236}">
                <a16:creationId xmlns:a16="http://schemas.microsoft.com/office/drawing/2014/main" id="{2E459896-E1BD-AF24-85CC-A7D51BF47FB7}"/>
              </a:ext>
            </a:extLst>
          </p:cNvPr>
          <p:cNvGraphicFramePr/>
          <p:nvPr>
            <p:extLst>
              <p:ext uri="{D42A27DB-BD31-4B8C-83A1-F6EECF244321}">
                <p14:modId xmlns:p14="http://schemas.microsoft.com/office/powerpoint/2010/main" val="3653541807"/>
              </p:ext>
            </p:extLst>
          </p:nvPr>
        </p:nvGraphicFramePr>
        <p:xfrm>
          <a:off x="2556864" y="1271817"/>
          <a:ext cx="7085462" cy="496551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1" name="Slide Number Placeholder 20">
            <a:extLst>
              <a:ext uri="{FF2B5EF4-FFF2-40B4-BE49-F238E27FC236}">
                <a16:creationId xmlns:a16="http://schemas.microsoft.com/office/drawing/2014/main" id="{261BDBD4-D180-BA76-7CFA-80086E940BC4}"/>
              </a:ext>
            </a:extLst>
          </p:cNvPr>
          <p:cNvSpPr>
            <a:spLocks noGrp="1"/>
          </p:cNvSpPr>
          <p:nvPr>
            <p:ph type="sldNum" sz="quarter" idx="12"/>
          </p:nvPr>
        </p:nvSpPr>
        <p:spPr/>
        <p:txBody>
          <a:bodyPr/>
          <a:lstStyle/>
          <a:p>
            <a:fld id="{9E8BC9AA-517D-45F5-8C48-91D01ACCE7D1}" type="slidenum">
              <a:rPr lang="en-US" smtClean="0"/>
              <a:t>8</a:t>
            </a:fld>
            <a:endParaRPr lang="en-US"/>
          </a:p>
        </p:txBody>
      </p:sp>
      <p:sp>
        <p:nvSpPr>
          <p:cNvPr id="20" name="Footer Placeholder 19">
            <a:extLst>
              <a:ext uri="{FF2B5EF4-FFF2-40B4-BE49-F238E27FC236}">
                <a16:creationId xmlns:a16="http://schemas.microsoft.com/office/drawing/2014/main" id="{9B7F6B40-3F07-123B-36E8-A21B4C44958C}"/>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3119726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CC4DD3-B618-556B-7006-06A0D0816A32}"/>
              </a:ext>
            </a:extLst>
          </p:cNvPr>
          <p:cNvSpPr txBox="1"/>
          <p:nvPr/>
        </p:nvSpPr>
        <p:spPr>
          <a:xfrm>
            <a:off x="2328354" y="1605311"/>
            <a:ext cx="5834417"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t>EMS patches in Patient complaint in through the CMED radio</a:t>
            </a:r>
          </a:p>
          <a:p>
            <a:endParaRPr lang="en-US" dirty="0"/>
          </a:p>
          <a:p>
            <a:pPr marL="285750" indent="-285750">
              <a:buFont typeface="Wingdings"/>
              <a:buChar char="v"/>
            </a:pPr>
            <a:r>
              <a:rPr lang="en-US" dirty="0"/>
              <a:t>Flow RN takes note of the call</a:t>
            </a:r>
          </a:p>
          <a:p>
            <a:endParaRPr lang="en-US" dirty="0"/>
          </a:p>
          <a:p>
            <a:pPr marL="285750" indent="-285750">
              <a:buFont typeface="Wingdings"/>
              <a:buChar char="v"/>
            </a:pPr>
            <a:r>
              <a:rPr lang="en-US" dirty="0"/>
              <a:t>Patient arrives via Ambulance</a:t>
            </a:r>
          </a:p>
        </p:txBody>
      </p:sp>
      <p:sp>
        <p:nvSpPr>
          <p:cNvPr id="3" name="TextBox 2">
            <a:extLst>
              <a:ext uri="{FF2B5EF4-FFF2-40B4-BE49-F238E27FC236}">
                <a16:creationId xmlns:a16="http://schemas.microsoft.com/office/drawing/2014/main" id="{B6D2DF47-5FF8-D03B-14A7-D411B6E63FAE}"/>
              </a:ext>
            </a:extLst>
          </p:cNvPr>
          <p:cNvSpPr txBox="1"/>
          <p:nvPr/>
        </p:nvSpPr>
        <p:spPr>
          <a:xfrm>
            <a:off x="3369977" y="722128"/>
            <a:ext cx="27522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Patient Arrives</a:t>
            </a:r>
          </a:p>
        </p:txBody>
      </p:sp>
      <p:pic>
        <p:nvPicPr>
          <p:cNvPr id="4" name="Graphic 3" descr="Ambulance with solid fill">
            <a:extLst>
              <a:ext uri="{FF2B5EF4-FFF2-40B4-BE49-F238E27FC236}">
                <a16:creationId xmlns:a16="http://schemas.microsoft.com/office/drawing/2014/main" id="{9A96233E-E15E-834E-47BB-9F295264184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667041" y="4036764"/>
            <a:ext cx="1860014" cy="1759026"/>
          </a:xfrm>
          <a:prstGeom prst="rect">
            <a:avLst/>
          </a:prstGeom>
        </p:spPr>
      </p:pic>
      <p:pic>
        <p:nvPicPr>
          <p:cNvPr id="5" name="Graphic 4" descr="Ambulance with solid fill">
            <a:extLst>
              <a:ext uri="{FF2B5EF4-FFF2-40B4-BE49-F238E27FC236}">
                <a16:creationId xmlns:a16="http://schemas.microsoft.com/office/drawing/2014/main" id="{1DF38268-42A7-1229-DE78-E868D320B0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20727" y="4036763"/>
            <a:ext cx="1860014" cy="1759026"/>
          </a:xfrm>
          <a:prstGeom prst="rect">
            <a:avLst/>
          </a:prstGeom>
        </p:spPr>
      </p:pic>
      <p:pic>
        <p:nvPicPr>
          <p:cNvPr id="6" name="Graphic 5" descr="Ambulance with solid fill">
            <a:extLst>
              <a:ext uri="{FF2B5EF4-FFF2-40B4-BE49-F238E27FC236}">
                <a16:creationId xmlns:a16="http://schemas.microsoft.com/office/drawing/2014/main" id="{EAE7801A-BD60-05FE-4605-563ADF3DEC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63258" y="4036764"/>
            <a:ext cx="1860014" cy="1759026"/>
          </a:xfrm>
          <a:prstGeom prst="rect">
            <a:avLst/>
          </a:prstGeom>
        </p:spPr>
      </p:pic>
      <p:sp>
        <p:nvSpPr>
          <p:cNvPr id="8" name="Slide Number Placeholder 7">
            <a:extLst>
              <a:ext uri="{FF2B5EF4-FFF2-40B4-BE49-F238E27FC236}">
                <a16:creationId xmlns:a16="http://schemas.microsoft.com/office/drawing/2014/main" id="{FB9675F3-F20A-0EB1-A93F-68B2C486938E}"/>
              </a:ext>
            </a:extLst>
          </p:cNvPr>
          <p:cNvSpPr>
            <a:spLocks noGrp="1"/>
          </p:cNvSpPr>
          <p:nvPr>
            <p:ph type="sldNum" sz="quarter" idx="12"/>
          </p:nvPr>
        </p:nvSpPr>
        <p:spPr/>
        <p:txBody>
          <a:bodyPr/>
          <a:lstStyle/>
          <a:p>
            <a:fld id="{9E8BC9AA-517D-45F5-8C48-91D01ACCE7D1}" type="slidenum">
              <a:rPr lang="en-US" smtClean="0"/>
              <a:t>9</a:t>
            </a:fld>
            <a:endParaRPr lang="en-US"/>
          </a:p>
        </p:txBody>
      </p:sp>
      <p:sp>
        <p:nvSpPr>
          <p:cNvPr id="7" name="Footer Placeholder 6">
            <a:extLst>
              <a:ext uri="{FF2B5EF4-FFF2-40B4-BE49-F238E27FC236}">
                <a16:creationId xmlns:a16="http://schemas.microsoft.com/office/drawing/2014/main" id="{AB747B4D-1435-7D36-51B8-90611759CCDA}"/>
              </a:ext>
            </a:extLst>
          </p:cNvPr>
          <p:cNvSpPr>
            <a:spLocks noGrp="1"/>
          </p:cNvSpPr>
          <p:nvPr>
            <p:ph type="ftr" sz="quarter" idx="11"/>
          </p:nvPr>
        </p:nvSpPr>
        <p:spPr/>
        <p:txBody>
          <a:bodyPr/>
          <a:lstStyle/>
          <a:p>
            <a:r>
              <a:rPr lang="en-US"/>
              <a:t> 01/24</a:t>
            </a:r>
          </a:p>
        </p:txBody>
      </p:sp>
    </p:spTree>
    <p:extLst>
      <p:ext uri="{BB962C8B-B14F-4D97-AF65-F5344CB8AC3E}">
        <p14:creationId xmlns:p14="http://schemas.microsoft.com/office/powerpoint/2010/main" val="1789975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92CD762A8D4E4DB5E38DED84256DC4" ma:contentTypeVersion="3" ma:contentTypeDescription="Create a new document." ma:contentTypeScope="" ma:versionID="d2110880ea735a082794eee62df98336">
  <xsd:schema xmlns:xsd="http://www.w3.org/2001/XMLSchema" xmlns:xs="http://www.w3.org/2001/XMLSchema" xmlns:p="http://schemas.microsoft.com/office/2006/metadata/properties" xmlns:ns3="d2d86a81-e18f-4e89-92a4-0a279b42dc57" targetNamespace="http://schemas.microsoft.com/office/2006/metadata/properties" ma:root="true" ma:fieldsID="b3db1d87e1986fe1643a9dbb457fc2e4" ns3:_="">
    <xsd:import namespace="d2d86a81-e18f-4e89-92a4-0a279b42dc57"/>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d86a81-e18f-4e89-92a4-0a279b42dc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EF604F-ED29-47A0-8AE7-63704500E6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d86a81-e18f-4e89-92a4-0a279b42dc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0B0CA5-4B50-4C5D-908F-E8FDA8FAA2FE}">
  <ds:schemaRefs>
    <ds:schemaRef ds:uri="http://schemas.microsoft.com/sharepoint/v3/contenttype/forms"/>
  </ds:schemaRefs>
</ds:datastoreItem>
</file>

<file path=customXml/itemProps3.xml><?xml version="1.0" encoding="utf-8"?>
<ds:datastoreItem xmlns:ds="http://schemas.openxmlformats.org/officeDocument/2006/customXml" ds:itemID="{F23EF4BE-95C9-465B-87F5-0276526BC9B4}">
  <ds:schemaRefs>
    <ds:schemaRef ds:uri="http://purl.org/dc/terms/"/>
    <ds:schemaRef ds:uri="http://schemas.openxmlformats.org/package/2006/metadata/core-properties"/>
    <ds:schemaRef ds:uri="http://purl.org/dc/dcmitype/"/>
    <ds:schemaRef ds:uri="d2d86a81-e18f-4e89-92a4-0a279b42dc57"/>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107</TotalTime>
  <Words>258</Words>
  <Application>Microsoft Office PowerPoint</Application>
  <PresentationFormat>Widescreen</PresentationFormat>
  <Paragraphs>69</Paragraphs>
  <Slides>21</Slides>
  <Notes>0</Notes>
  <HiddenSlides>1</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Parallax</vt:lpstr>
      <vt:lpstr>Ambulance Intake </vt:lpstr>
      <vt:lpstr>Why? </vt:lpstr>
      <vt:lpstr>PowerPoint Presentation</vt:lpstr>
      <vt:lpstr>Key Players</vt:lpstr>
      <vt:lpstr>Materials</vt:lpstr>
      <vt:lpstr>PowerPoint Presentation</vt:lpstr>
      <vt:lpstr>PowerPoint Presentation</vt:lpstr>
      <vt:lpstr>Process Outline  </vt:lpstr>
      <vt:lpstr>PowerPoint Presentation</vt:lpstr>
      <vt:lpstr>PowerPoint Presentation</vt:lpstr>
      <vt:lpstr>PowerPoint Presentation</vt:lpstr>
      <vt:lpstr>PowerPoint Presentation</vt:lpstr>
      <vt:lpstr>PowerPoint Presentation</vt:lpstr>
      <vt:lpstr>EMS Exit</vt:lpstr>
      <vt:lpstr>PowerPoint Presentation</vt:lpstr>
      <vt:lpstr>PowerPoint Presentation</vt:lpstr>
      <vt:lpstr>PowerPoint Presentation</vt:lpstr>
      <vt:lpstr>PowerPoint Presentation</vt:lpstr>
      <vt:lpstr>PowerPoint Presentation</vt:lpstr>
      <vt:lpstr>Go Live-   Monday January 22, 2023</vt:lpstr>
      <vt:lpstr>Follow-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Ambulance Triage </dc:title>
  <dc:creator>Dulmaine, Kristin</dc:creator>
  <cp:lastModifiedBy>Kristin Dulmaine</cp:lastModifiedBy>
  <cp:revision>1127</cp:revision>
  <dcterms:created xsi:type="dcterms:W3CDTF">2023-10-20T14:31:58Z</dcterms:created>
  <dcterms:modified xsi:type="dcterms:W3CDTF">2024-01-19T23:12:19Z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0x0101001492CD762A8D4E4DB5E38DED84256DC4</vt:lpwstr>
  </property>
</Properties>
</file>